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7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87" r:id="rId9"/>
    <p:sldId id="289" r:id="rId10"/>
    <p:sldId id="290" r:id="rId11"/>
    <p:sldId id="291" r:id="rId12"/>
    <p:sldId id="292" r:id="rId13"/>
    <p:sldId id="293" r:id="rId14"/>
    <p:sldId id="294" r:id="rId15"/>
    <p:sldId id="271" r:id="rId16"/>
    <p:sldId id="272" r:id="rId17"/>
    <p:sldId id="273" r:id="rId18"/>
    <p:sldId id="274" r:id="rId19"/>
    <p:sldId id="275" r:id="rId20"/>
    <p:sldId id="276" r:id="rId21"/>
    <p:sldId id="295" r:id="rId22"/>
    <p:sldId id="277" r:id="rId23"/>
    <p:sldId id="279" r:id="rId24"/>
    <p:sldId id="280" r:id="rId25"/>
    <p:sldId id="281" r:id="rId26"/>
    <p:sldId id="283" r:id="rId27"/>
    <p:sldId id="27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jwal Gadiraju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/>
    <p:restoredTop sz="76573"/>
  </p:normalViewPr>
  <p:slideViewPr>
    <p:cSldViewPr snapToGrid="0">
      <p:cViewPr varScale="1">
        <p:scale>
          <a:sx n="158" d="100"/>
          <a:sy n="158" d="100"/>
        </p:scale>
        <p:origin x="19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5902b76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5902b76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 everyone, I’m </a:t>
            </a:r>
            <a:r>
              <a:rPr lang="en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Gaole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He.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Agathe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Balayn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Andrea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Hu,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Jie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Ujwal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Gadiraju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paper </a:t>
            </a: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web information system lab of TU Delft.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Today, I’ll show you our work on diverse knowledge elicitation using a game with a purpose.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After </a:t>
            </a:r>
            <a:r>
              <a:rPr lang="en-GB" dirty="0" err="1">
                <a:solidFill>
                  <a:schemeClr val="dk1"/>
                </a:solidFill>
              </a:rPr>
              <a:t>GaoleH</a:t>
            </a:r>
            <a:r>
              <a:rPr lang="en-GB" dirty="0">
                <a:solidFill>
                  <a:schemeClr val="dk1"/>
                </a:solidFill>
              </a:rPr>
              <a:t> submit the question, the opponent </a:t>
            </a:r>
            <a:r>
              <a:rPr lang="en-GB" dirty="0" err="1">
                <a:solidFill>
                  <a:schemeClr val="dk1"/>
                </a:solidFill>
              </a:rPr>
              <a:t>AgatheB</a:t>
            </a:r>
            <a:r>
              <a:rPr lang="en-GB" dirty="0">
                <a:solidFill>
                  <a:schemeClr val="dk1"/>
                </a:solidFill>
              </a:rPr>
              <a:t> will receive the question.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As this slide show, </a:t>
            </a:r>
            <a:r>
              <a:rPr lang="en-GB" dirty="0" err="1">
                <a:solidFill>
                  <a:schemeClr val="dk1"/>
                </a:solidFill>
              </a:rPr>
              <a:t>AgatheB</a:t>
            </a:r>
            <a:r>
              <a:rPr lang="en-GB" dirty="0">
                <a:solidFill>
                  <a:schemeClr val="dk1"/>
                </a:solidFill>
              </a:rPr>
              <a:t> will respond to the question “Is your card an object” according to her own </a:t>
            </a:r>
            <a:r>
              <a:rPr lang="en-US" altLang="zh-CN" dirty="0">
                <a:solidFill>
                  <a:schemeClr val="dk1"/>
                </a:solidFill>
              </a:rPr>
              <a:t>targe</a:t>
            </a:r>
            <a:r>
              <a:rPr lang="en-GB" dirty="0">
                <a:solidFill>
                  <a:schemeClr val="dk1"/>
                </a:solidFill>
              </a:rPr>
              <a:t> card “Garage”.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We have three options: Yes, NO and Maybe which correspond</a:t>
            </a:r>
            <a:r>
              <a:rPr lang="en-US" altLang="zh-CN" dirty="0">
                <a:solidFill>
                  <a:schemeClr val="dk1"/>
                </a:solidFill>
              </a:rPr>
              <a:t>s</a:t>
            </a:r>
            <a:r>
              <a:rPr lang="en-GB" dirty="0">
                <a:solidFill>
                  <a:schemeClr val="dk1"/>
                </a:solidFill>
              </a:rPr>
              <a:t> to </a:t>
            </a:r>
            <a:r>
              <a:rPr lang="en-US" altLang="zh-CN" dirty="0">
                <a:solidFill>
                  <a:schemeClr val="dk1"/>
                </a:solidFill>
              </a:rPr>
              <a:t>the </a:t>
            </a:r>
            <a:r>
              <a:rPr lang="en-GB" dirty="0">
                <a:solidFill>
                  <a:schemeClr val="dk1"/>
                </a:solidFill>
              </a:rPr>
              <a:t>positive, negative and uncertain answer.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If the replier feels that the question is not clear to answer, she can also respond with “UNCLEAR” and then the asker need to rephrase his question.</a:t>
            </a:r>
          </a:p>
        </p:txBody>
      </p:sp>
    </p:spTree>
    <p:extLst>
      <p:ext uri="{BB962C8B-B14F-4D97-AF65-F5344CB8AC3E}">
        <p14:creationId xmlns:p14="http://schemas.microsoft.com/office/powerpoint/2010/main" val="304298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After opponent send back the answer, Asker can discard some candidate concepts with flipping the card.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Then he can choose “End Turn” or “Guess”.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he choose “End Turn”, </a:t>
            </a:r>
            <a:r>
              <a:rPr lang="en-GB" dirty="0" err="1"/>
              <a:t>GaoleH</a:t>
            </a:r>
            <a:r>
              <a:rPr lang="en-GB" dirty="0"/>
              <a:t> and </a:t>
            </a:r>
            <a:r>
              <a:rPr lang="en-GB" dirty="0" err="1"/>
              <a:t>AgatheB</a:t>
            </a:r>
            <a:r>
              <a:rPr lang="en-GB" dirty="0"/>
              <a:t> will switch their roles and take another turn.</a:t>
            </a:r>
          </a:p>
        </p:txBody>
      </p:sp>
    </p:spTree>
    <p:extLst>
      <p:ext uri="{BB962C8B-B14F-4D97-AF65-F5344CB8AC3E}">
        <p14:creationId xmlns:p14="http://schemas.microsoft.com/office/powerpoint/2010/main" val="2354539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Now, it’s </a:t>
            </a:r>
            <a:r>
              <a:rPr lang="en-GB" dirty="0" err="1"/>
              <a:t>AgatheB’s</a:t>
            </a:r>
            <a:r>
              <a:rPr lang="en-GB" dirty="0"/>
              <a:t> turn to ask questions and reduce candidates in the game board.</a:t>
            </a:r>
          </a:p>
        </p:txBody>
      </p:sp>
    </p:spTree>
    <p:extLst>
      <p:ext uri="{BB962C8B-B14F-4D97-AF65-F5344CB8AC3E}">
        <p14:creationId xmlns:p14="http://schemas.microsoft.com/office/powerpoint/2010/main" val="2336644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After a few rounds, the Asker can make a guess to end the game.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he </a:t>
            </a:r>
            <a:r>
              <a:rPr lang="en-US" altLang="zh-CN" dirty="0"/>
              <a:t>correctly</a:t>
            </a:r>
            <a:r>
              <a:rPr lang="zh-CN" altLang="en-US" dirty="0"/>
              <a:t> </a:t>
            </a:r>
            <a:r>
              <a:rPr lang="en-GB" dirty="0"/>
              <a:t>guess the opponent’s </a:t>
            </a:r>
            <a:r>
              <a:rPr lang="en-US" altLang="zh-CN" dirty="0"/>
              <a:t>target</a:t>
            </a:r>
            <a:r>
              <a:rPr lang="en-GB" dirty="0"/>
              <a:t> card, he will win this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Meanwhile, a wrong guess leads to the failure.</a:t>
            </a:r>
          </a:p>
        </p:txBody>
      </p:sp>
    </p:spTree>
    <p:extLst>
      <p:ext uri="{BB962C8B-B14F-4D97-AF65-F5344CB8AC3E}">
        <p14:creationId xmlns:p14="http://schemas.microsoft.com/office/powerpoint/2010/main" val="2618852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this slide, </a:t>
            </a:r>
            <a:r>
              <a:rPr lang="en-GB" dirty="0" err="1"/>
              <a:t>GaoleH</a:t>
            </a:r>
            <a:r>
              <a:rPr lang="en-GB" dirty="0"/>
              <a:t> win the game, and have an interaction history from his side.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If the opponent lies during the game, he can report it.</a:t>
            </a:r>
          </a:p>
        </p:txBody>
      </p:sp>
    </p:spTree>
    <p:extLst>
      <p:ext uri="{BB962C8B-B14F-4D97-AF65-F5344CB8AC3E}">
        <p14:creationId xmlns:p14="http://schemas.microsoft.com/office/powerpoint/2010/main" val="250143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19a56e8ee_0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19a56e8ee_0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guarantee the quality of collected commonsense knowledge, we have following feature designs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First, we provide varying game difficulty through the number and types of cards in game board.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our experience, the board which contain abstract concept like (fun, happiness) becomes more challenging compared to game board composed of concrete daily items.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To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ensure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both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players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have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equal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chance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to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win,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>
                <a:solidFill>
                  <a:schemeClr val="dk1"/>
                </a:solidFill>
              </a:rPr>
              <a:t>i</a:t>
            </a:r>
            <a:r>
              <a:rPr lang="en" dirty="0">
                <a:solidFill>
                  <a:schemeClr val="dk1"/>
                </a:solidFill>
              </a:rPr>
              <a:t>f the opponent make a correct guess, </a:t>
            </a:r>
            <a:r>
              <a:rPr lang="en-US" altLang="zh-CN" dirty="0">
                <a:solidFill>
                  <a:schemeClr val="dk1"/>
                </a:solidFill>
              </a:rPr>
              <a:t>player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1"/>
                </a:solidFill>
              </a:rPr>
              <a:t>can still make a guess and have the chance to win and get bonus from our study.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3f10c0b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f3f10c0b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as we observed in pilot study, some players may cheat by misleading opponents with responding wrong answer.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the game, each player can find any such cheating behaviors with reporting mistakes”.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To help players understand each concept, we provide definitions about each concept from wordnet when they hang their mouse on each card.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also employ taboo words to ensure that the questions asked by the players are not too simple, and allow to extract useful knowledge.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19a56e8ee_0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19a56e8ee_0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illustrate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player</a:t>
            </a:r>
            <a:r>
              <a:rPr lang="zh-CN" altLang="en-US" dirty="0"/>
              <a:t> </a:t>
            </a:r>
            <a:r>
              <a:rPr lang="en-US" altLang="zh-CN" dirty="0"/>
              <a:t>behaviors.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question: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object?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No.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asker</a:t>
            </a:r>
            <a:r>
              <a:rPr lang="zh-CN" altLang="en-US" dirty="0"/>
              <a:t> </a:t>
            </a:r>
            <a:r>
              <a:rPr lang="en-US" altLang="zh-CN" dirty="0"/>
              <a:t>flip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drawer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drawer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Meanwhile,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garage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reserved</a:t>
            </a:r>
            <a:r>
              <a:rPr lang="zh-CN" altLang="en-US" dirty="0"/>
              <a:t> </a:t>
            </a:r>
            <a:r>
              <a:rPr lang="en-US" altLang="zh-CN" dirty="0" err="1"/>
              <a:t>unflipped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garage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card</a:t>
            </a:r>
            <a:r>
              <a:rPr lang="zh-CN" altLang="en-US" dirty="0"/>
              <a:t> </a:t>
            </a:r>
            <a:r>
              <a:rPr lang="en-US" altLang="zh-CN" dirty="0"/>
              <a:t>flipped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unflipped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turn,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discriminative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drawer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television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flipped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turn,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can’t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distinguished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isA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object).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garage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attic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remained</a:t>
            </a:r>
            <a:r>
              <a:rPr lang="zh-CN" altLang="en-US" dirty="0"/>
              <a:t> </a:t>
            </a:r>
            <a:r>
              <a:rPr lang="en-US" altLang="zh-CN" dirty="0" err="1"/>
              <a:t>unflipped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turn.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turn,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discriminative</a:t>
            </a:r>
            <a:r>
              <a:rPr lang="zh-CN" altLang="en-US" dirty="0"/>
              <a:t> </a:t>
            </a:r>
            <a:r>
              <a:rPr lang="en-US" altLang="zh-CN" dirty="0"/>
              <a:t>knowledge.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drawer,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flipped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turn,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garage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keeps</a:t>
            </a:r>
            <a:r>
              <a:rPr lang="zh-CN" altLang="en-US" dirty="0"/>
              <a:t> </a:t>
            </a:r>
            <a:r>
              <a:rPr lang="en-US" altLang="zh-CN" dirty="0" err="1"/>
              <a:t>unflipped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discriminative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drawer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garage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discriminated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isA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object).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605709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605709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Then, let’s move to the experimental evaluation about the collected knowledge.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19a56e8ee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19a56e8ee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In our experiment, we evaluate the knowledge collection process and the quality of collected knowledge.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All players are crowd workers hired from Prolific platform. The game boards are generated from two benchmarks of different tasks.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Namely discriminative attributes and commonsense question answering.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the qualitative assessment, the authors followed an iterative coding process and discuss for the standard of each dimension to reach a consensus.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19a56e8ee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19a56e8ee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real world applications, AI systems need plural types of commonsense knowledge.</a:t>
            </a:r>
            <a:endParaRPr sz="1000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 example, to answer this question, we need the knowledge that restaurant is not a holy place, while synagogue is.</a:t>
            </a:r>
          </a:p>
          <a:p>
            <a:pPr marL="0" lvl="0" indent="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While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existing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commonsense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store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relational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facts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about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world,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discriminative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lang="en-US" altLang="zh-CN" sz="1000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negative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(restaurant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holy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place)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typically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absent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existing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large-scale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</a:t>
            </a:r>
            <a:r>
              <a:rPr lang="zh-CN" altLang="en-US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0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base.</a:t>
            </a:r>
            <a:endParaRPr lang="en" altLang="zh-CN" sz="1000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19a56e8ee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19a56e8ee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experiment,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255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r>
              <a:rPr lang="zh-CN" altLang="en-US" dirty="0"/>
              <a:t> </a:t>
            </a:r>
            <a:r>
              <a:rPr lang="en-US" altLang="zh-CN" dirty="0"/>
              <a:t>played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75</a:t>
            </a:r>
            <a:r>
              <a:rPr lang="zh-CN" altLang="en-US" dirty="0"/>
              <a:t> </a:t>
            </a:r>
            <a:r>
              <a:rPr lang="en-US" altLang="zh-CN" dirty="0"/>
              <a:t>thousand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tuples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242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r>
              <a:rPr lang="zh-CN" altLang="en-US" dirty="0"/>
              <a:t> </a:t>
            </a:r>
            <a:r>
              <a:rPr lang="en-US" altLang="zh-CN" dirty="0"/>
              <a:t>played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commonsense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86</a:t>
            </a:r>
            <a:r>
              <a:rPr lang="zh-CN" altLang="en-US" dirty="0"/>
              <a:t> </a:t>
            </a:r>
            <a:r>
              <a:rPr lang="en-US" altLang="zh-CN" dirty="0"/>
              <a:t>thousand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tuples.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On average, easy games lasted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minutes,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players</a:t>
            </a:r>
            <a:r>
              <a:rPr lang="zh-CN" altLang="en-US" dirty="0"/>
              <a:t> </a:t>
            </a:r>
            <a:r>
              <a:rPr lang="en-US" altLang="zh-CN" dirty="0"/>
              <a:t>spend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turns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game.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Similarly,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games</a:t>
            </a:r>
            <a:r>
              <a:rPr lang="zh-CN" altLang="en-US" dirty="0"/>
              <a:t> </a:t>
            </a:r>
            <a:r>
              <a:rPr lang="en-US" altLang="zh-CN" dirty="0"/>
              <a:t>lasted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6.5</a:t>
            </a:r>
            <a:r>
              <a:rPr lang="zh-CN" alt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minutes,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players</a:t>
            </a:r>
            <a:r>
              <a:rPr lang="zh-CN" altLang="en-US" dirty="0"/>
              <a:t> </a:t>
            </a:r>
            <a:r>
              <a:rPr lang="en-US" altLang="zh-CN" dirty="0"/>
              <a:t>spend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turns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13.9</a:t>
            </a:r>
            <a:r>
              <a:rPr lang="zh-CN" altLang="en-US" dirty="0"/>
              <a:t> </a:t>
            </a:r>
            <a:r>
              <a:rPr lang="en-US" altLang="zh-CN" dirty="0" err="1"/>
              <a:t>tupes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minute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FindItOut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ten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Verbosity.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that:</a:t>
            </a:r>
            <a:r>
              <a:rPr lang="zh-CN" altLang="en-US" dirty="0"/>
              <a:t> </a:t>
            </a:r>
            <a:r>
              <a:rPr lang="en-GB" dirty="0"/>
              <a:t>Difficult games correspond to a higher utility for the DA task, while easy games correspond to a higher utility for the CSQA task.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evaluation,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19a56e8ee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19a56e8ee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Based on our findings from the player experience questionnaire, the main functionalities of </a:t>
            </a:r>
            <a:r>
              <a:rPr lang="en-GB" dirty="0" err="1"/>
              <a:t>FindItOut</a:t>
            </a:r>
            <a:r>
              <a:rPr lang="en-GB" dirty="0"/>
              <a:t> were well understood and appreciated by players.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On average players rated the functional consequences (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GB" dirty="0"/>
              <a:t>“the immediate experiences as a direct result of game design choices”) with &gt;1 on a scale of -3 to 3.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These highly-rated functional consequences translated into highly rated psychosocial consequences as well, with an average rating per dimension always above 0. 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This shows that </a:t>
            </a:r>
            <a:r>
              <a:rPr lang="en" dirty="0" err="1">
                <a:solidFill>
                  <a:schemeClr val="dk1"/>
                </a:solidFill>
              </a:rPr>
              <a:t>FindItOut</a:t>
            </a:r>
            <a:r>
              <a:rPr lang="en" dirty="0">
                <a:solidFill>
                  <a:schemeClr val="dk1"/>
                </a:solidFill>
              </a:rPr>
              <a:t> was enjoyed by players, </a:t>
            </a:r>
            <a:r>
              <a:rPr lang="en-GB" dirty="0">
                <a:solidFill>
                  <a:schemeClr val="dk1"/>
                </a:solidFill>
              </a:rPr>
              <a:t>piqued</a:t>
            </a:r>
            <a:r>
              <a:rPr lang="en" dirty="0">
                <a:solidFill>
                  <a:schemeClr val="dk1"/>
                </a:solidFill>
              </a:rPr>
              <a:t> their curiosity by prompting them to think of topics (differences between concepts) that they probably do not typically think of.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411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19a56e8ee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19a56e8ee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assess the quality of collected knowledge tuples, we defined 7 dimensions which fall into the category of correctness and diversity.</a:t>
            </a: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Zoom into every dimension, we</a:t>
            </a:r>
            <a:r>
              <a:rPr lang="en-US" dirty="0"/>
              <a:t> find that most generative tuples collected are meaningful, correct and unbiased.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we also find the collected knowledge tuples have a relatively highly tacit and specific knowledge, while also a small ratio of typical knowledge.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findings confirm that </a:t>
            </a:r>
            <a:r>
              <a:rPr lang="en-US" dirty="0" err="1"/>
              <a:t>FindItOut</a:t>
            </a:r>
            <a:r>
              <a:rPr lang="en-US" dirty="0"/>
              <a:t> allow for externalizing tacit knowledge, that is typically not found in existing knowledge bases. </a:t>
            </a:r>
            <a:endParaRPr lang="en-US"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21a8ec9a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221a8ec9a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assess the usefulness of knowledge collected for discriminative attribute dataset, we calculate the coverage of reference triples to create the game boards.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our experiment, 28.8% of triples are covered. Meanwhile, all potential concept pairs of the discriminative attributes are covered, which goes beyond the scope of original dataset.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the commonsense question answering dataset, we manually annotated the relevance and usefulness for each question.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each question, we retrieve top-5 relevant knowledge tuples generated with semantic similarity. The results show that, more than half of choices in each question can find relevant knowledge tuples.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around 10% choice can find useful knowledge, which can directly confirm the answer or discard a distraction term.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19a56e8ee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19a56e8ee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>
                <a:solidFill>
                  <a:schemeClr val="dk1"/>
                </a:solidFill>
              </a:rPr>
              <a:t>In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conclusion.</a:t>
            </a: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Mainly, this work have following contribution: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First, we designed a novel configurable game with a purpose </a:t>
            </a:r>
            <a:r>
              <a:rPr lang="en" dirty="0" err="1">
                <a:solidFill>
                  <a:schemeClr val="dk1"/>
                </a:solidFill>
              </a:rPr>
              <a:t>FindItOut</a:t>
            </a:r>
            <a:r>
              <a:rPr lang="en" dirty="0">
                <a:solidFill>
                  <a:schemeClr val="dk1"/>
                </a:solidFill>
              </a:rPr>
              <a:t>, which can collect plural commonsense knowledge at scale.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Secondly, we provide a structured set of dimensions for knowledge characterization.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Thirdly, we conduct a</a:t>
            </a:r>
            <a:r>
              <a:rPr lang="en-US" altLang="zh-CN" dirty="0">
                <a:solidFill>
                  <a:schemeClr val="dk1"/>
                </a:solidFill>
              </a:rPr>
              <a:t>n</a:t>
            </a:r>
            <a:r>
              <a:rPr lang="en" dirty="0">
                <a:solidFill>
                  <a:schemeClr val="dk1"/>
                </a:solidFill>
              </a:rPr>
              <a:t> empirical study about the performance of </a:t>
            </a:r>
            <a:r>
              <a:rPr lang="en" dirty="0" err="1">
                <a:solidFill>
                  <a:schemeClr val="dk1"/>
                </a:solidFill>
              </a:rPr>
              <a:t>FindItOut</a:t>
            </a:r>
            <a:r>
              <a:rPr lang="en" dirty="0">
                <a:solidFill>
                  <a:schemeClr val="dk1"/>
                </a:solidFill>
              </a:rPr>
              <a:t> based on crowd workers.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Furthermore, we conduct qualitative study of collected knowledge tuples and quantitative study of the efficiency of knowledge collection process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 future, we will also consider: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(1) improve the quality of collected knowledge with post-processing, such as redundancy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(2) The generation of game boards largely affect the collected knowledge, we’ll also explore how to generate more meaningful game boards based on efficiency, quality and player experience.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(3) We may explore to use the plural knowledge tuples collected from </a:t>
            </a:r>
            <a:r>
              <a:rPr lang="en" dirty="0" err="1"/>
              <a:t>FindItOut</a:t>
            </a:r>
            <a:r>
              <a:rPr lang="en" dirty="0"/>
              <a:t> on downstream tasks.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219a56e8ee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219a56e8ee_0_1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time and listening! For more details about our game </a:t>
            </a:r>
            <a:r>
              <a:rPr lang="en" dirty="0" err="1"/>
              <a:t>FindItout</a:t>
            </a:r>
            <a:r>
              <a:rPr lang="en" dirty="0"/>
              <a:t> you can refer to our paper.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Meanwhile, our demo and code is available.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1b3b0b2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21b3b0b2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640aa97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640aa97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Zoom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dimension,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en" dirty="0"/>
              <a:t> find that most generative tuples collected are meaningful, correct and unbiased.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we also find the collected knowledge tuples have a relatively highly tacit and specific knowledge, while also a small ratio of typical knowledge.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These findings confirm that </a:t>
            </a:r>
            <a:r>
              <a:rPr lang="en" dirty="0" err="1"/>
              <a:t>FindItOut</a:t>
            </a:r>
            <a:r>
              <a:rPr lang="en" dirty="0"/>
              <a:t> allow for externalizing tacit knowledge, that is typically not found in existing knowledge bases.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>
                <a:solidFill>
                  <a:schemeClr val="dk1"/>
                </a:solidFill>
              </a:rPr>
              <a:t>There exist disagreement on dimensions like bias, typicality.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altLang="zh-CN" sz="1100" dirty="0">
                <a:solidFill>
                  <a:schemeClr val="dk1"/>
                </a:solidFill>
              </a:rPr>
              <a:t>The disagreement here</a:t>
            </a:r>
            <a:r>
              <a:rPr lang="en-US" sz="1100" dirty="0">
                <a:solidFill>
                  <a:schemeClr val="dk1"/>
                </a:solidFill>
              </a:rPr>
              <a:t> is due to the subjectivity of the task: knowledge and the veracity of a fact vary depending on one’s own experience of the 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21a8ec9a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21a8ec9a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this paper, the collected knowledge tuples fall into generative and discriminative category, meanwhile contains positive and negative signs.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generative knowledge describes the real world fact in the format of &lt;subject, predicate, object&gt;. The sign here indicates whether the attribute holds or not in real world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type of knowledge is discriminative knowledge which describes whether the attribute can discriminate two concepts.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sign then indicate whether the two concepts can be discriminated with such attribute.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example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19a56e8ee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19a56e8ee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 err="1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Commonsense</a:t>
            </a:r>
            <a:r>
              <a:rPr lang="en-GB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knowledge may have renewed usage in the context of AI, such as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improving</a:t>
            </a:r>
            <a:r>
              <a:rPr lang="en-GB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neuro-symbolic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debugging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machine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learning</a:t>
            </a:r>
            <a:r>
              <a:rPr lang="en-GB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also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have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another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paper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about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machine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learning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debugging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presented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track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this</a:t>
            </a:r>
            <a:r>
              <a:rPr lang="zh-CN" altLang="en-US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altLang="zh-CN" sz="1100" dirty="0">
                <a:solidFill>
                  <a:srgbClr val="191B0E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afternoon.</a:t>
            </a:r>
            <a:endParaRPr lang="en-GB" sz="1100" dirty="0">
              <a:solidFill>
                <a:srgbClr val="191B0E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In </a:t>
            </a:r>
            <a:r>
              <a:rPr lang="en-US" altLang="zh-CN" dirty="0"/>
              <a:t>these usages,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" dirty="0"/>
              <a:t>need </a:t>
            </a:r>
            <a:r>
              <a:rPr lang="en-US" altLang="zh-CN" dirty="0"/>
              <a:t>plural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knowledge,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discriminative</a:t>
            </a:r>
            <a:r>
              <a:rPr lang="zh-CN" altLang="en-US" dirty="0"/>
              <a:t> </a:t>
            </a:r>
            <a:r>
              <a:rPr lang="en-US" altLang="zh-CN" dirty="0"/>
              <a:t>knowledge,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typically</a:t>
            </a:r>
            <a:r>
              <a:rPr lang="zh-CN" altLang="en-US" dirty="0"/>
              <a:t> </a:t>
            </a:r>
            <a:r>
              <a:rPr lang="en-US" altLang="zh-CN" dirty="0"/>
              <a:t>absent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base.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the recent trends in human computation, there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en" dirty="0"/>
              <a:t> </a:t>
            </a:r>
            <a:r>
              <a:rPr lang="en-US" altLang="zh-CN" dirty="0"/>
              <a:t>opportunities</a:t>
            </a:r>
            <a:r>
              <a:rPr lang="en" dirty="0"/>
              <a:t> to collect such knowledge at scale.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with a purpose is an effective and enjoyable approach to collect commonsense knowledge from human players.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-GB" dirty="0" err="1"/>
              <a:t>ittle</a:t>
            </a:r>
            <a:r>
              <a:rPr lang="en-GB" dirty="0"/>
              <a:t> is currently understood about the types of knowledge that can be gathered using existing knowledge elicitation methods.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Moreover, these methods fall short of meeting the evolving requirements of several downstream AI tasks.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</a:t>
            </a:r>
            <a:r>
              <a:rPr lang="en-US" altLang="zh-CN" dirty="0"/>
              <a:t>spired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famous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/>
              <a:t>guesswho</a:t>
            </a:r>
            <a:r>
              <a:rPr lang="en-US" altLang="zh-CN" dirty="0"/>
              <a:t>”</a:t>
            </a:r>
            <a:r>
              <a:rPr lang="en-GB" dirty="0"/>
              <a:t>, we developed a novel game with a purpose, ‘</a:t>
            </a:r>
            <a:r>
              <a:rPr lang="en-GB" dirty="0" err="1"/>
              <a:t>FindItOut</a:t>
            </a:r>
            <a:r>
              <a:rPr lang="en-GB" dirty="0"/>
              <a:t>’, to elicit different types of knowledge from human players through easily configurable game mechanics.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6057094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26057094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dk1"/>
                </a:solidFill>
              </a:rPr>
              <a:t>First</a:t>
            </a:r>
            <a:r>
              <a:rPr lang="en" dirty="0">
                <a:solidFill>
                  <a:schemeClr val="dk1"/>
                </a:solidFill>
              </a:rPr>
              <a:t>, I will show you our </a:t>
            </a:r>
            <a:r>
              <a:rPr lang="en-US" altLang="zh-CN" dirty="0">
                <a:solidFill>
                  <a:schemeClr val="dk1"/>
                </a:solidFill>
              </a:rPr>
              <a:t>approach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FindItOut</a:t>
            </a:r>
            <a:r>
              <a:rPr lang="en" dirty="0">
                <a:solidFill>
                  <a:schemeClr val="dk1"/>
                </a:solidFill>
              </a:rPr>
              <a:t>, about the game procedure and how we collect knowledge from this game.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the game, we first provide a detailed tutorial about the game, including rules and design features to all participants.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</a:rPr>
              <a:t>FindItOut</a:t>
            </a:r>
            <a:r>
              <a:rPr lang="en-GB" dirty="0">
                <a:solidFill>
                  <a:schemeClr val="dk1"/>
                </a:solidFill>
              </a:rPr>
              <a:t> is a two-player competitive game. The objective of the game for each player is to guess the </a:t>
            </a:r>
            <a:r>
              <a:rPr lang="en-US" altLang="zh-CN" dirty="0">
                <a:solidFill>
                  <a:schemeClr val="dk1"/>
                </a:solidFill>
              </a:rPr>
              <a:t>opponent’s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target</a:t>
            </a:r>
            <a:r>
              <a:rPr lang="en-GB" dirty="0">
                <a:solidFill>
                  <a:schemeClr val="dk1"/>
                </a:solidFill>
              </a:rPr>
              <a:t> card.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Each player has </a:t>
            </a:r>
            <a:r>
              <a:rPr lang="en-US" altLang="zh-CN" dirty="0">
                <a:solidFill>
                  <a:schemeClr val="dk1"/>
                </a:solidFill>
              </a:rPr>
              <a:t>a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target</a:t>
            </a:r>
            <a:r>
              <a:rPr lang="en-GB" dirty="0">
                <a:solidFill>
                  <a:schemeClr val="dk1"/>
                </a:solidFill>
              </a:rPr>
              <a:t> card, which is at the top middle part of his interface.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In this case, Junk is </a:t>
            </a:r>
            <a:r>
              <a:rPr lang="en-US" altLang="zh-CN" dirty="0" err="1">
                <a:solidFill>
                  <a:schemeClr val="dk1"/>
                </a:solidFill>
              </a:rPr>
              <a:t>GaoleH’s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target</a:t>
            </a:r>
            <a:r>
              <a:rPr lang="en-GB" dirty="0">
                <a:solidFill>
                  <a:schemeClr val="dk1"/>
                </a:solidFill>
              </a:rPr>
              <a:t> card.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592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To guess the opponent’s </a:t>
            </a:r>
            <a:r>
              <a:rPr lang="en-US" altLang="zh-CN" dirty="0">
                <a:solidFill>
                  <a:schemeClr val="dk1"/>
                </a:solidFill>
              </a:rPr>
              <a:t>target</a:t>
            </a:r>
            <a:r>
              <a:rPr lang="en-GB" dirty="0">
                <a:solidFill>
                  <a:schemeClr val="dk1"/>
                </a:solidFill>
              </a:rPr>
              <a:t> card, each turn one player ask questions based on provided relational templates. (in this slide, </a:t>
            </a:r>
            <a:r>
              <a:rPr lang="en-GB" dirty="0" err="1">
                <a:solidFill>
                  <a:schemeClr val="dk1"/>
                </a:solidFill>
              </a:rPr>
              <a:t>GaoleH</a:t>
            </a:r>
            <a:r>
              <a:rPr lang="en-GB" dirty="0">
                <a:solidFill>
                  <a:schemeClr val="dk1"/>
                </a:solidFill>
              </a:rPr>
              <a:t> plays the role </a:t>
            </a:r>
            <a:r>
              <a:rPr lang="en-GB" dirty="0" err="1">
                <a:solidFill>
                  <a:schemeClr val="dk1"/>
                </a:solidFill>
              </a:rPr>
              <a:t>ASKer</a:t>
            </a:r>
            <a:r>
              <a:rPr lang="en-GB" dirty="0">
                <a:solidFill>
                  <a:schemeClr val="dk1"/>
                </a:solidFill>
              </a:rPr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In our game, we provide 8 relation-based templates which can be found in the bottom part of this slide.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All relations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>
                <a:solidFill>
                  <a:schemeClr val="dk1"/>
                </a:solidFill>
              </a:rPr>
              <a:t>in</a:t>
            </a:r>
            <a:r>
              <a:rPr lang="zh-CN" altLang="en-US" dirty="0">
                <a:solidFill>
                  <a:schemeClr val="dk1"/>
                </a:solidFill>
              </a:rPr>
              <a:t> </a:t>
            </a:r>
            <a:r>
              <a:rPr lang="en-US" altLang="zh-CN" dirty="0" err="1">
                <a:solidFill>
                  <a:schemeClr val="dk1"/>
                </a:solidFill>
              </a:rPr>
              <a:t>FindItOut</a:t>
            </a:r>
            <a:r>
              <a:rPr lang="en-GB" dirty="0">
                <a:solidFill>
                  <a:schemeClr val="dk1"/>
                </a:solidFill>
              </a:rPr>
              <a:t> are selected from </a:t>
            </a:r>
            <a:r>
              <a:rPr lang="en-GB" dirty="0" err="1">
                <a:solidFill>
                  <a:schemeClr val="dk1"/>
                </a:solidFill>
              </a:rPr>
              <a:t>ConceptNet</a:t>
            </a:r>
            <a:r>
              <a:rPr lang="en-GB" dirty="0">
                <a:solidFill>
                  <a:schemeClr val="dk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122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9a56e8ee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9a56e8ee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With the selected template, </a:t>
            </a:r>
            <a:r>
              <a:rPr lang="en-GB" dirty="0" err="1"/>
              <a:t>GaoleH</a:t>
            </a:r>
            <a:r>
              <a:rPr lang="en-GB" dirty="0"/>
              <a:t> creates a question by inputting free text.</a:t>
            </a:r>
          </a:p>
        </p:txBody>
      </p:sp>
    </p:spTree>
    <p:extLst>
      <p:ext uri="{BB962C8B-B14F-4D97-AF65-F5344CB8AC3E}">
        <p14:creationId xmlns:p14="http://schemas.microsoft.com/office/powerpoint/2010/main" val="366368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45" name="Google Shape;45;p2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Google Shape;55;p2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56" name="Google Shape;56;p2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80802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</a:t>
            </a:r>
            <a:endParaRPr sz="11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to">
  <p:cSld name="Foto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1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239" name="Google Shape;239;p11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0" name="Google Shape;240;p11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241" name="Google Shape;241;p11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" name="Google Shape;251;p11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252" name="Google Shape;252;p11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11"/>
          <p:cNvSpPr/>
          <p:nvPr/>
        </p:nvSpPr>
        <p:spPr>
          <a:xfrm>
            <a:off x="-8063" y="0"/>
            <a:ext cx="915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Foto</a:t>
            </a:r>
            <a:endParaRPr sz="1100"/>
          </a:p>
        </p:txBody>
      </p:sp>
      <p:sp>
        <p:nvSpPr>
          <p:cNvPr id="262" name="Google Shape;262;p11"/>
          <p:cNvSpPr>
            <a:spLocks noGrp="1"/>
          </p:cNvSpPr>
          <p:nvPr>
            <p:ph type="pic" idx="2"/>
          </p:nvPr>
        </p:nvSpPr>
        <p:spPr>
          <a:xfrm>
            <a:off x="-12428" y="729"/>
            <a:ext cx="9148500" cy="51429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1"/>
          <p:cNvSpPr txBox="1">
            <a:spLocks noGrp="1"/>
          </p:cNvSpPr>
          <p:nvPr>
            <p:ph type="body" idx="1"/>
          </p:nvPr>
        </p:nvSpPr>
        <p:spPr>
          <a:xfrm>
            <a:off x="0" y="1"/>
            <a:ext cx="9154200" cy="55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1"/>
          <p:cNvSpPr txBox="1">
            <a:spLocks noGrp="1"/>
          </p:cNvSpPr>
          <p:nvPr>
            <p:ph type="title"/>
          </p:nvPr>
        </p:nvSpPr>
        <p:spPr>
          <a:xfrm>
            <a:off x="523875" y="144778"/>
            <a:ext cx="808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1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588" y="4385894"/>
            <a:ext cx="10953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eeld en Tekst (Blauw)">
  <p:cSld name="Beeld en Tekst (Blauw)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2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269" name="Google Shape;269;p12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" name="Google Shape;270;p12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271" name="Google Shape;271;p12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2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2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2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2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2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2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2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12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12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12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282" name="Google Shape;282;p12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2"/>
          <p:cNvSpPr/>
          <p:nvPr/>
        </p:nvSpPr>
        <p:spPr>
          <a:xfrm>
            <a:off x="-12302" y="0"/>
            <a:ext cx="9156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2"/>
          <p:cNvSpPr txBox="1">
            <a:spLocks noGrp="1"/>
          </p:cNvSpPr>
          <p:nvPr>
            <p:ph type="body" idx="1"/>
          </p:nvPr>
        </p:nvSpPr>
        <p:spPr>
          <a:xfrm>
            <a:off x="-9024" y="1"/>
            <a:ext cx="52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2"/>
          <p:cNvSpPr>
            <a:spLocks noGrp="1"/>
          </p:cNvSpPr>
          <p:nvPr>
            <p:ph type="pic" idx="2"/>
          </p:nvPr>
        </p:nvSpPr>
        <p:spPr>
          <a:xfrm>
            <a:off x="-1" y="1075"/>
            <a:ext cx="5741100" cy="51423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12"/>
          <p:cNvSpPr txBox="1">
            <a:spLocks noGrp="1"/>
          </p:cNvSpPr>
          <p:nvPr>
            <p:ph type="title"/>
          </p:nvPr>
        </p:nvSpPr>
        <p:spPr>
          <a:xfrm>
            <a:off x="6281057" y="556124"/>
            <a:ext cx="2339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body" idx="3"/>
          </p:nvPr>
        </p:nvSpPr>
        <p:spPr>
          <a:xfrm>
            <a:off x="6281057" y="1193924"/>
            <a:ext cx="23391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▪"/>
              <a:defRPr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Beeld en Tekst (Blauw)</a:t>
            </a:r>
            <a:endParaRPr sz="1100"/>
          </a:p>
        </p:txBody>
      </p:sp>
      <p:sp>
        <p:nvSpPr>
          <p:cNvPr id="296" name="Google Shape;296;p12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588" y="4385894"/>
            <a:ext cx="10953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ofdstuk">
  <p:cSld name="Hoofdstuk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3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300" name="Google Shape;300;p13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13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302" name="Google Shape;302;p13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2" name="Google Shape;312;p13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313" name="Google Shape;313;p13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3"/>
          <p:cNvSpPr/>
          <p:nvPr/>
        </p:nvSpPr>
        <p:spPr>
          <a:xfrm>
            <a:off x="-9025" y="0"/>
            <a:ext cx="9144000" cy="402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>
            <a:spLocks noGrp="1"/>
          </p:cNvSpPr>
          <p:nvPr>
            <p:ph type="pic" idx="2"/>
          </p:nvPr>
        </p:nvSpPr>
        <p:spPr>
          <a:xfrm>
            <a:off x="-450" y="537"/>
            <a:ext cx="9144900" cy="40284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13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Hoofdstuk</a:t>
            </a:r>
            <a:endParaRPr sz="1100"/>
          </a:p>
        </p:txBody>
      </p:sp>
      <p:sp>
        <p:nvSpPr>
          <p:cNvPr id="324" name="Google Shape;324;p13"/>
          <p:cNvSpPr txBox="1">
            <a:spLocks noGrp="1"/>
          </p:cNvSpPr>
          <p:nvPr>
            <p:ph type="body" idx="1"/>
          </p:nvPr>
        </p:nvSpPr>
        <p:spPr>
          <a:xfrm>
            <a:off x="2026969" y="2077811"/>
            <a:ext cx="5090100" cy="224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  <a:defRPr sz="100">
                <a:solidFill>
                  <a:schemeClr val="accent1"/>
                </a:solidFill>
              </a:defRPr>
            </a:lvl1pPr>
            <a:lvl2pPr marL="914400" lvl="1" indent="-234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Char char="▪"/>
              <a:defRPr sz="100"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  <a:defRPr sz="100"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None/>
              <a:defRPr sz="100">
                <a:solidFill>
                  <a:schemeClr val="accent1"/>
                </a:solidFill>
              </a:defRPr>
            </a:lvl4pPr>
            <a:lvl5pPr marL="2286000" lvl="4" indent="-234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00"/>
              <a:buFont typeface="Arial"/>
              <a:buAutoNum type="arabicPeriod"/>
              <a:defRPr sz="100">
                <a:solidFill>
                  <a:schemeClr val="accen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body" idx="3"/>
          </p:nvPr>
        </p:nvSpPr>
        <p:spPr>
          <a:xfrm>
            <a:off x="2026970" y="2077811"/>
            <a:ext cx="4885800" cy="224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body" idx="4"/>
          </p:nvPr>
        </p:nvSpPr>
        <p:spPr>
          <a:xfrm>
            <a:off x="2314732" y="2938173"/>
            <a:ext cx="45144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Slab"/>
              <a:buNone/>
              <a:defRPr sz="2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body" idx="5"/>
          </p:nvPr>
        </p:nvSpPr>
        <p:spPr>
          <a:xfrm>
            <a:off x="4246496" y="2325303"/>
            <a:ext cx="651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sz="32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body" idx="6"/>
          </p:nvPr>
        </p:nvSpPr>
        <p:spPr>
          <a:xfrm>
            <a:off x="2316711" y="3876179"/>
            <a:ext cx="45105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body" idx="7"/>
          </p:nvPr>
        </p:nvSpPr>
        <p:spPr>
          <a:xfrm>
            <a:off x="4275000" y="2920550"/>
            <a:ext cx="594000" cy="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ideo">
  <p:cSld name="Video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4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333" name="Google Shape;333;p14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14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335" name="Google Shape;335;p14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14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346" name="Google Shape;346;p14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14"/>
          <p:cNvSpPr/>
          <p:nvPr/>
        </p:nvSpPr>
        <p:spPr>
          <a:xfrm>
            <a:off x="-1" y="0"/>
            <a:ext cx="914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4"/>
          <p:cNvSpPr txBox="1">
            <a:spLocks noGrp="1"/>
          </p:cNvSpPr>
          <p:nvPr>
            <p:ph type="body" idx="1"/>
          </p:nvPr>
        </p:nvSpPr>
        <p:spPr>
          <a:xfrm>
            <a:off x="-9525" y="0"/>
            <a:ext cx="9153600" cy="5143500"/>
          </a:xfrm>
          <a:prstGeom prst="rect">
            <a:avLst/>
          </a:prstGeom>
          <a:solidFill>
            <a:srgbClr val="61A4B4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4"/>
          <p:cNvSpPr>
            <a:spLocks noGrp="1"/>
          </p:cNvSpPr>
          <p:nvPr>
            <p:ph type="media" idx="2"/>
          </p:nvPr>
        </p:nvSpPr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AutoNum type="arabicPeriod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AutoNum type="alphaLcPeriod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14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4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Video</a:t>
            </a:r>
            <a:endParaRPr sz="1100"/>
          </a:p>
        </p:txBody>
      </p:sp>
      <p:pic>
        <p:nvPicPr>
          <p:cNvPr id="359" name="Google Shape;3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588" y="4385894"/>
            <a:ext cx="10953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 en Grafiek">
  <p:cSld name="Tekst en Grafie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5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362" name="Google Shape;362;p15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" name="Google Shape;363;p15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364" name="Google Shape;364;p15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5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5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5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5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5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5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5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4" name="Google Shape;374;p15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375" name="Google Shape;375;p15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15"/>
          <p:cNvSpPr/>
          <p:nvPr/>
        </p:nvSpPr>
        <p:spPr>
          <a:xfrm>
            <a:off x="-9024" y="0"/>
            <a:ext cx="335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5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 en Grafiek</a:t>
            </a:r>
            <a:endParaRPr sz="1100"/>
          </a:p>
        </p:txBody>
      </p:sp>
      <p:sp>
        <p:nvSpPr>
          <p:cNvPr id="385" name="Google Shape;385;p15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2360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5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23607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▪"/>
              <a:defRPr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▪"/>
              <a:defRPr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5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00" y="4384800"/>
            <a:ext cx="1096200" cy="77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fiek">
  <p:cSld name="Grafiek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6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391" name="Google Shape;391;p16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16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393" name="Google Shape;393;p16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3" name="Google Shape;403;p16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404" name="Google Shape;404;p16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16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96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16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Grafiek</a:t>
            </a:r>
            <a:endParaRPr sz="11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 en Tabel">
  <p:cSld name="Tekst en Tabel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17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417" name="Google Shape;417;p17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17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419" name="Google Shape;419;p17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9" name="Google Shape;429;p17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430" name="Google Shape;430;p17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17"/>
          <p:cNvSpPr/>
          <p:nvPr/>
        </p:nvSpPr>
        <p:spPr>
          <a:xfrm>
            <a:off x="-9024" y="0"/>
            <a:ext cx="335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7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17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 en Tabel</a:t>
            </a:r>
            <a:endParaRPr sz="1100"/>
          </a:p>
        </p:txBody>
      </p:sp>
      <p:sp>
        <p:nvSpPr>
          <p:cNvPr id="441" name="Google Shape;441;p17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2360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7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23607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▪"/>
              <a:defRPr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▪"/>
              <a:defRPr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  <a:defRPr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3" name="Google Shape;44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00" y="4384800"/>
            <a:ext cx="1096200" cy="77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el">
  <p:cSld name="Tabel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18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446" name="Google Shape;446;p18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p18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448" name="Google Shape;448;p18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8" name="Google Shape;458;p18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459" name="Google Shape;459;p18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18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18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Tabel</a:t>
            </a:r>
            <a:endParaRPr sz="11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angepaste indeling">
  <p:cSld name="1_Aangepaste indeling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/>
          <p:nvPr/>
        </p:nvSpPr>
        <p:spPr>
          <a:xfrm>
            <a:off x="-8062" y="0"/>
            <a:ext cx="9152100" cy="51435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9"/>
          <p:cNvSpPr txBox="1">
            <a:spLocks noGrp="1"/>
          </p:cNvSpPr>
          <p:nvPr>
            <p:ph type="body" idx="1"/>
          </p:nvPr>
        </p:nvSpPr>
        <p:spPr>
          <a:xfrm>
            <a:off x="-8061" y="0"/>
            <a:ext cx="9152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9"/>
          <p:cNvSpPr txBox="1">
            <a:spLocks noGrp="1"/>
          </p:cNvSpPr>
          <p:nvPr>
            <p:ph type="title"/>
          </p:nvPr>
        </p:nvSpPr>
        <p:spPr>
          <a:xfrm>
            <a:off x="1615060" y="2909889"/>
            <a:ext cx="7018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None/>
              <a:defRPr sz="29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9"/>
          <p:cNvSpPr txBox="1">
            <a:spLocks noGrp="1"/>
          </p:cNvSpPr>
          <p:nvPr>
            <p:ph type="subTitle" idx="2"/>
          </p:nvPr>
        </p:nvSpPr>
        <p:spPr>
          <a:xfrm>
            <a:off x="4572000" y="4248296"/>
            <a:ext cx="40617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lvl="7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475" name="Google Shape;47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00" y="4384800"/>
            <a:ext cx="1096200" cy="77481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2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buNone/>
              <a:defRPr sz="1300">
                <a:solidFill>
                  <a:srgbClr val="000000"/>
                </a:solidFill>
              </a:defRPr>
            </a:lvl1pPr>
            <a:lvl2pPr lvl="1">
              <a:buNone/>
              <a:defRPr sz="1300">
                <a:solidFill>
                  <a:srgbClr val="000000"/>
                </a:solidFill>
              </a:defRPr>
            </a:lvl2pPr>
            <a:lvl3pPr lvl="2">
              <a:buNone/>
              <a:defRPr sz="1300">
                <a:solidFill>
                  <a:srgbClr val="000000"/>
                </a:solidFill>
              </a:defRPr>
            </a:lvl3pPr>
            <a:lvl4pPr lvl="3">
              <a:buNone/>
              <a:defRPr sz="1300">
                <a:solidFill>
                  <a:srgbClr val="000000"/>
                </a:solidFill>
              </a:defRPr>
            </a:lvl4pPr>
            <a:lvl5pPr lvl="4">
              <a:buNone/>
              <a:defRPr sz="1300">
                <a:solidFill>
                  <a:srgbClr val="000000"/>
                </a:solidFill>
              </a:defRPr>
            </a:lvl5pPr>
            <a:lvl6pPr lvl="5">
              <a:buNone/>
              <a:defRPr sz="1300">
                <a:solidFill>
                  <a:srgbClr val="000000"/>
                </a:solidFill>
              </a:defRPr>
            </a:lvl6pPr>
            <a:lvl7pPr lvl="6">
              <a:buNone/>
              <a:defRPr sz="1300">
                <a:solidFill>
                  <a:srgbClr val="000000"/>
                </a:solidFill>
              </a:defRPr>
            </a:lvl7pPr>
            <a:lvl8pPr lvl="7">
              <a:buNone/>
              <a:defRPr sz="1300">
                <a:solidFill>
                  <a:srgbClr val="000000"/>
                </a:solidFill>
              </a:defRPr>
            </a:lvl8pPr>
            <a:lvl9pPr lvl="8">
              <a:buNone/>
              <a:defRPr sz="13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pagina">
  <p:cSld name="Titelpagina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20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479" name="Google Shape;479;p20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20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481" name="Google Shape;481;p20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1" name="Google Shape;491;p20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492" name="Google Shape;492;p20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20"/>
          <p:cNvSpPr/>
          <p:nvPr/>
        </p:nvSpPr>
        <p:spPr>
          <a:xfrm>
            <a:off x="-8063" y="0"/>
            <a:ext cx="9152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0"/>
          <p:cNvSpPr txBox="1">
            <a:spLocks noGrp="1"/>
          </p:cNvSpPr>
          <p:nvPr>
            <p:ph type="title"/>
          </p:nvPr>
        </p:nvSpPr>
        <p:spPr>
          <a:xfrm>
            <a:off x="1615059" y="2909888"/>
            <a:ext cx="7018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Roboto Slab"/>
              <a:buNone/>
              <a:defRPr sz="29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0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Titelpagina</a:t>
            </a:r>
            <a:endParaRPr sz="1100"/>
          </a:p>
        </p:txBody>
      </p:sp>
      <p:sp>
        <p:nvSpPr>
          <p:cNvPr id="503" name="Google Shape;503;p20"/>
          <p:cNvSpPr txBox="1">
            <a:spLocks noGrp="1"/>
          </p:cNvSpPr>
          <p:nvPr>
            <p:ph type="body" idx="1"/>
          </p:nvPr>
        </p:nvSpPr>
        <p:spPr>
          <a:xfrm>
            <a:off x="5836849" y="4248296"/>
            <a:ext cx="2796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1pPr>
            <a:lvl2pPr marL="914400" lvl="1" indent="-22860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L="1371600" lvl="2" indent="-22860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L="1828800" lvl="3" indent="-22860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L="2286000" lvl="4" indent="-22860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0"/>
          <p:cNvSpPr txBox="1">
            <a:spLocks noGrp="1"/>
          </p:cNvSpPr>
          <p:nvPr>
            <p:ph type="body" idx="2"/>
          </p:nvPr>
        </p:nvSpPr>
        <p:spPr>
          <a:xfrm>
            <a:off x="-8064" y="0"/>
            <a:ext cx="9152100" cy="5143500"/>
          </a:xfrm>
          <a:prstGeom prst="rect">
            <a:avLst/>
          </a:prstGeom>
          <a:solidFill>
            <a:srgbClr val="99D28C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0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588" y="4385894"/>
            <a:ext cx="109537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(Animatie)">
  <p:cSld name="Logo (Animatie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leen titel">
  <p:cSld name="Alleen titel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1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509" name="Google Shape;509;p21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Google Shape;510;p21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511" name="Google Shape;511;p21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1" name="Google Shape;521;p21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522" name="Google Shape;522;p21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21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21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Alleen titel</a:t>
            </a:r>
            <a:endParaRPr sz="11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6" name="Google Shape;53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23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1pPr>
            <a:lvl2pPr marL="914400" lvl="1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2pPr>
            <a:lvl3pPr marL="1371600" lvl="2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marL="2286000" lvl="4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  <a:defRPr/>
            </a:lvl5pPr>
            <a:lvl6pPr marL="2743200" lvl="5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  <a:defRPr/>
            </a:lvl6pPr>
            <a:lvl7pPr marL="3200400" lvl="6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7pPr>
            <a:lvl8pPr marL="3657600" lvl="7" indent="-2286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marL="4114800" lvl="8" indent="-2286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3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23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3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pagina">
  <p:cSld name="1_Titelpagina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/>
          <p:nvPr/>
        </p:nvSpPr>
        <p:spPr>
          <a:xfrm>
            <a:off x="-8062" y="0"/>
            <a:ext cx="9152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 txBox="1">
            <a:spLocks noGrp="1"/>
          </p:cNvSpPr>
          <p:nvPr>
            <p:ph type="title"/>
          </p:nvPr>
        </p:nvSpPr>
        <p:spPr>
          <a:xfrm>
            <a:off x="1615060" y="2909889"/>
            <a:ext cx="7018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Roboto Slab"/>
              <a:buNone/>
              <a:defRPr sz="29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"/>
          <p:cNvSpPr txBox="1">
            <a:spLocks noGrp="1"/>
          </p:cNvSpPr>
          <p:nvPr>
            <p:ph type="subTitle" idx="1"/>
          </p:nvPr>
        </p:nvSpPr>
        <p:spPr>
          <a:xfrm>
            <a:off x="5836849" y="4248296"/>
            <a:ext cx="2796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 sz="1200" b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7pPr>
            <a:lvl8pPr lvl="7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74" name="Google Shape;74;p4"/>
          <p:cNvGrpSpPr/>
          <p:nvPr/>
        </p:nvGrpSpPr>
        <p:grpSpPr>
          <a:xfrm>
            <a:off x="-5596" y="-1339080"/>
            <a:ext cx="1943325" cy="1187775"/>
            <a:chOff x="-7461" y="-3153547"/>
            <a:chExt cx="2591100" cy="1583700"/>
          </a:xfrm>
        </p:grpSpPr>
        <p:sp>
          <p:nvSpPr>
            <p:cNvPr id="75" name="Google Shape;75;p4"/>
            <p:cNvSpPr/>
            <p:nvPr/>
          </p:nvSpPr>
          <p:spPr>
            <a:xfrm>
              <a:off x="-7461" y="-3153547"/>
              <a:ext cx="2591100" cy="15837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1000" tIns="81000" rIns="81000" bIns="81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txBody>
            <a:bodyPr spcFirstLastPara="1" wrap="square" lIns="81000" tIns="81000" rIns="0" bIns="81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KLEUREN AANPASSEN (VLAM)</a:t>
              </a:r>
              <a:endParaRPr sz="1100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809" y="-2650284"/>
              <a:ext cx="261000" cy="259800"/>
            </a:xfrm>
            <a:prstGeom prst="ellipse">
              <a:avLst/>
            </a:prstGeom>
            <a:solidFill>
              <a:srgbClr val="211F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100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456491" y="-2650284"/>
              <a:ext cx="20676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1F26"/>
                </a:buClr>
                <a:buSzPts val="800"/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Selecteer de vlam. Klik rechter-muisknop en kies </a:t>
              </a:r>
              <a:r>
                <a:rPr lang="en" sz="800" b="1" i="0" u="none" strike="noStrike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‘Opvulling’</a:t>
              </a:r>
              <a:r>
                <a:rPr lang="en" sz="800" b="0" i="0" u="none" strike="noStrike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sz="11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0809" y="-2213959"/>
              <a:ext cx="261000" cy="259800"/>
            </a:xfrm>
            <a:prstGeom prst="ellipse">
              <a:avLst/>
            </a:prstGeom>
            <a:solidFill>
              <a:srgbClr val="211F2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n" sz="9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1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56491" y="-2213958"/>
              <a:ext cx="2067600" cy="58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1F26"/>
                </a:buClr>
                <a:buSzPts val="800"/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Kies een van de themakleuren of klik op </a:t>
              </a:r>
              <a:r>
                <a:rPr lang="en" sz="800" b="1" i="0" u="none" strike="noStrike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‘Pipet’</a:t>
              </a:r>
              <a:r>
                <a:rPr lang="en" sz="800" b="0" i="0" u="none" strike="noStrike" cap="none">
                  <a:solidFill>
                    <a:srgbClr val="211F26"/>
                  </a:solidFill>
                  <a:latin typeface="Calibri"/>
                  <a:ea typeface="Calibri"/>
                  <a:cs typeface="Calibri"/>
                  <a:sym typeface="Calibri"/>
                </a:rPr>
                <a:t> en kies een van de kleuren die hiernaast staan. </a:t>
              </a:r>
              <a:endParaRPr sz="800" b="1" i="0" u="none" strike="noStrike" cap="none">
                <a:solidFill>
                  <a:srgbClr val="211F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4"/>
          <p:cNvSpPr txBox="1">
            <a:spLocks noGrp="1"/>
          </p:cNvSpPr>
          <p:nvPr>
            <p:ph type="body" idx="2"/>
          </p:nvPr>
        </p:nvSpPr>
        <p:spPr>
          <a:xfrm>
            <a:off x="-8063" y="0"/>
            <a:ext cx="9152100" cy="5143500"/>
          </a:xfrm>
          <a:prstGeom prst="rect">
            <a:avLst/>
          </a:prstGeom>
          <a:solidFill>
            <a:srgbClr val="99D28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00" y="4384800"/>
            <a:ext cx="1096200" cy="77481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2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buNone/>
              <a:defRPr sz="1300">
                <a:solidFill>
                  <a:srgbClr val="000000"/>
                </a:solidFill>
              </a:defRPr>
            </a:lvl1pPr>
            <a:lvl2pPr lvl="1">
              <a:buNone/>
              <a:defRPr sz="1300">
                <a:solidFill>
                  <a:srgbClr val="000000"/>
                </a:solidFill>
              </a:defRPr>
            </a:lvl2pPr>
            <a:lvl3pPr lvl="2">
              <a:buNone/>
              <a:defRPr sz="1300">
                <a:solidFill>
                  <a:srgbClr val="000000"/>
                </a:solidFill>
              </a:defRPr>
            </a:lvl3pPr>
            <a:lvl4pPr lvl="3">
              <a:buNone/>
              <a:defRPr sz="1300">
                <a:solidFill>
                  <a:srgbClr val="000000"/>
                </a:solidFill>
              </a:defRPr>
            </a:lvl4pPr>
            <a:lvl5pPr lvl="4">
              <a:buNone/>
              <a:defRPr sz="1300">
                <a:solidFill>
                  <a:srgbClr val="000000"/>
                </a:solidFill>
              </a:defRPr>
            </a:lvl5pPr>
            <a:lvl6pPr lvl="5">
              <a:buNone/>
              <a:defRPr sz="1300">
                <a:solidFill>
                  <a:srgbClr val="000000"/>
                </a:solidFill>
              </a:defRPr>
            </a:lvl6pPr>
            <a:lvl7pPr lvl="6">
              <a:buNone/>
              <a:defRPr sz="1300">
                <a:solidFill>
                  <a:srgbClr val="000000"/>
                </a:solidFill>
              </a:defRPr>
            </a:lvl7pPr>
            <a:lvl8pPr lvl="7">
              <a:buNone/>
              <a:defRPr sz="1300">
                <a:solidFill>
                  <a:srgbClr val="000000"/>
                </a:solidFill>
              </a:defRPr>
            </a:lvl8pPr>
            <a:lvl9pPr lvl="8">
              <a:buNone/>
              <a:defRPr sz="13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pagina + Beeld">
  <p:cSld name="Titelpagina + Beeld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5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86" name="Google Shape;86;p5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" name="Google Shape;87;p5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88" name="Google Shape;88;p5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" name="Google Shape;98;p5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99" name="Google Shape;99;p5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5"/>
          <p:cNvSpPr/>
          <p:nvPr/>
        </p:nvSpPr>
        <p:spPr>
          <a:xfrm>
            <a:off x="-9024" y="-1"/>
            <a:ext cx="9153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Titelpagina + Beeld</a:t>
            </a:r>
            <a:endParaRPr sz="1100"/>
          </a:p>
        </p:txBody>
      </p:sp>
      <p:sp>
        <p:nvSpPr>
          <p:cNvPr id="109" name="Google Shape;109;p5"/>
          <p:cNvSpPr>
            <a:spLocks noGrp="1"/>
          </p:cNvSpPr>
          <p:nvPr>
            <p:ph type="pic" idx="2"/>
          </p:nvPr>
        </p:nvSpPr>
        <p:spPr>
          <a:xfrm>
            <a:off x="3639349" y="0"/>
            <a:ext cx="5504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5"/>
          <p:cNvSpPr txBox="1">
            <a:spLocks noGrp="1"/>
          </p:cNvSpPr>
          <p:nvPr>
            <p:ph type="body" idx="1"/>
          </p:nvPr>
        </p:nvSpPr>
        <p:spPr>
          <a:xfrm>
            <a:off x="523875" y="3662745"/>
            <a:ext cx="2796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3"/>
          </p:nvPr>
        </p:nvSpPr>
        <p:spPr>
          <a:xfrm>
            <a:off x="523874" y="1060486"/>
            <a:ext cx="2796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Roboto Slab"/>
              <a:buNone/>
              <a:defRPr sz="29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4"/>
          </p:nvPr>
        </p:nvSpPr>
        <p:spPr>
          <a:xfrm>
            <a:off x="523875" y="4033281"/>
            <a:ext cx="1090800" cy="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00" y="4384800"/>
            <a:ext cx="1096200" cy="77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kst (Blauw)">
  <p:cSld name="1_Tekst (Blauw)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-8062" y="0"/>
            <a:ext cx="9152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1" y="-8706"/>
            <a:ext cx="9144000" cy="5152200"/>
          </a:xfrm>
          <a:prstGeom prst="rect">
            <a:avLst/>
          </a:prstGeom>
          <a:solidFill>
            <a:srgbClr val="00B7D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2"/>
          </p:nvPr>
        </p:nvSpPr>
        <p:spPr>
          <a:xfrm>
            <a:off x="523874" y="538885"/>
            <a:ext cx="8098500" cy="3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3pPr>
            <a:lvl4pPr marL="1828800" lvl="3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4pPr>
            <a:lvl5pPr marL="2286000" lvl="4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5pPr>
            <a:lvl6pPr marL="2743200" lvl="5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6pPr>
            <a:lvl7pPr marL="3200400" lvl="6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7pPr>
            <a:lvl8pPr marL="3657600" lvl="7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8pPr>
            <a:lvl9pPr marL="4114800" lvl="8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00"/>
              <a:buFont typeface="Arial"/>
              <a:buNone/>
              <a:defRPr sz="2700" i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100" y="4384800"/>
            <a:ext cx="1096200" cy="774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2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buNone/>
              <a:defRPr sz="1300">
                <a:solidFill>
                  <a:srgbClr val="000000"/>
                </a:solidFill>
              </a:defRPr>
            </a:lvl1pPr>
            <a:lvl2pPr lvl="1">
              <a:buNone/>
              <a:defRPr sz="1300">
                <a:solidFill>
                  <a:srgbClr val="000000"/>
                </a:solidFill>
              </a:defRPr>
            </a:lvl2pPr>
            <a:lvl3pPr lvl="2">
              <a:buNone/>
              <a:defRPr sz="1300">
                <a:solidFill>
                  <a:srgbClr val="000000"/>
                </a:solidFill>
              </a:defRPr>
            </a:lvl3pPr>
            <a:lvl4pPr lvl="3">
              <a:buNone/>
              <a:defRPr sz="1300">
                <a:solidFill>
                  <a:srgbClr val="000000"/>
                </a:solidFill>
              </a:defRPr>
            </a:lvl4pPr>
            <a:lvl5pPr lvl="4">
              <a:buNone/>
              <a:defRPr sz="1300">
                <a:solidFill>
                  <a:srgbClr val="000000"/>
                </a:solidFill>
              </a:defRPr>
            </a:lvl5pPr>
            <a:lvl6pPr lvl="5">
              <a:buNone/>
              <a:defRPr sz="1300">
                <a:solidFill>
                  <a:srgbClr val="000000"/>
                </a:solidFill>
              </a:defRPr>
            </a:lvl6pPr>
            <a:lvl7pPr lvl="6">
              <a:buNone/>
              <a:defRPr sz="1300">
                <a:solidFill>
                  <a:srgbClr val="000000"/>
                </a:solidFill>
              </a:defRPr>
            </a:lvl7pPr>
            <a:lvl8pPr lvl="7">
              <a:buNone/>
              <a:defRPr sz="1300">
                <a:solidFill>
                  <a:srgbClr val="000000"/>
                </a:solidFill>
              </a:defRPr>
            </a:lvl8pPr>
            <a:lvl9pPr lvl="8">
              <a:buNone/>
              <a:defRPr sz="13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 (Wit)">
  <p:cSld name="Tekst (Wit)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7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123" name="Google Shape;123;p7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7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125" name="Google Shape;125;p7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" name="Google Shape;135;p7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136" name="Google Shape;136;p7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body" idx="1"/>
          </p:nvPr>
        </p:nvSpPr>
        <p:spPr>
          <a:xfrm>
            <a:off x="523874" y="538885"/>
            <a:ext cx="8098500" cy="3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 Slab"/>
              <a:buNone/>
              <a:defRPr sz="3300"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 Slab"/>
              <a:buNone/>
              <a:defRPr sz="3300"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 Slab"/>
              <a:buNone/>
              <a:defRPr sz="3300"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 Slab"/>
              <a:buNone/>
              <a:defRPr sz="3300"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Roboto Slab"/>
              <a:buNone/>
              <a:defRPr sz="3300"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 (Wit)</a:t>
            </a:r>
            <a:endParaRPr sz="1100"/>
          </a:p>
        </p:txBody>
      </p:sp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>
                <a:solidFill>
                  <a:srgbClr val="A6A6A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 en Beeld (S)">
  <p:cSld name="Tekst en Beeld (S)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8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149" name="Google Shape;149;p8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" name="Google Shape;150;p8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151" name="Google Shape;151;p8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" name="Google Shape;161;p8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162" name="Google Shape;162;p8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8"/>
          <p:cNvSpPr/>
          <p:nvPr/>
        </p:nvSpPr>
        <p:spPr>
          <a:xfrm>
            <a:off x="5837362" y="0"/>
            <a:ext cx="330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>
            <a:spLocks noGrp="1"/>
          </p:cNvSpPr>
          <p:nvPr>
            <p:ph type="body" idx="1"/>
          </p:nvPr>
        </p:nvSpPr>
        <p:spPr>
          <a:xfrm>
            <a:off x="5837362" y="0"/>
            <a:ext cx="330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8"/>
          <p:cNvSpPr>
            <a:spLocks noGrp="1"/>
          </p:cNvSpPr>
          <p:nvPr>
            <p:ph type="pic" idx="2"/>
          </p:nvPr>
        </p:nvSpPr>
        <p:spPr>
          <a:xfrm>
            <a:off x="5837362" y="1075"/>
            <a:ext cx="3306600" cy="5142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8"/>
          <p:cNvSpPr txBox="1">
            <a:spLocks noGrp="1"/>
          </p:cNvSpPr>
          <p:nvPr>
            <p:ph type="title"/>
          </p:nvPr>
        </p:nvSpPr>
        <p:spPr>
          <a:xfrm>
            <a:off x="528860" y="556124"/>
            <a:ext cx="4741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8"/>
          <p:cNvSpPr txBox="1">
            <a:spLocks noGrp="1"/>
          </p:cNvSpPr>
          <p:nvPr>
            <p:ph type="body" idx="3"/>
          </p:nvPr>
        </p:nvSpPr>
        <p:spPr>
          <a:xfrm>
            <a:off x="528859" y="1193924"/>
            <a:ext cx="47409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 en Beeld (S)</a:t>
            </a:r>
            <a:endParaRPr sz="1100"/>
          </a:p>
        </p:txBody>
      </p:sp>
      <p:sp>
        <p:nvSpPr>
          <p:cNvPr id="176" name="Google Shape;176;p8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 en Beeld (M)">
  <p:cSld name="Tekst en Beeld (M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9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179" name="Google Shape;179;p9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" name="Google Shape;180;p9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181" name="Google Shape;181;p9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" name="Google Shape;191;p9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192" name="Google Shape;192;p9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9"/>
          <p:cNvSpPr/>
          <p:nvPr/>
        </p:nvSpPr>
        <p:spPr>
          <a:xfrm>
            <a:off x="4580063" y="0"/>
            <a:ext cx="4563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>
            <a:spLocks noGrp="1"/>
          </p:cNvSpPr>
          <p:nvPr>
            <p:ph type="body" idx="1"/>
          </p:nvPr>
        </p:nvSpPr>
        <p:spPr>
          <a:xfrm>
            <a:off x="4580063" y="1"/>
            <a:ext cx="4563900" cy="5140800"/>
          </a:xfrm>
          <a:prstGeom prst="rect">
            <a:avLst/>
          </a:prstGeom>
          <a:solidFill>
            <a:srgbClr val="61A4B4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9"/>
          <p:cNvSpPr>
            <a:spLocks noGrp="1"/>
          </p:cNvSpPr>
          <p:nvPr>
            <p:ph type="pic" idx="2"/>
          </p:nvPr>
        </p:nvSpPr>
        <p:spPr>
          <a:xfrm>
            <a:off x="4580063" y="1075"/>
            <a:ext cx="4563900" cy="51423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523876" y="556124"/>
            <a:ext cx="3580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9"/>
          <p:cNvSpPr txBox="1">
            <a:spLocks noGrp="1"/>
          </p:cNvSpPr>
          <p:nvPr>
            <p:ph type="body" idx="3"/>
          </p:nvPr>
        </p:nvSpPr>
        <p:spPr>
          <a:xfrm>
            <a:off x="523876" y="1193924"/>
            <a:ext cx="35799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 en Beeld (M)</a:t>
            </a:r>
            <a:endParaRPr sz="1100"/>
          </a:p>
        </p:txBody>
      </p:sp>
      <p:sp>
        <p:nvSpPr>
          <p:cNvPr id="206" name="Google Shape;206;p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kst en Beeld (L)">
  <p:cSld name="Tekst en Beeld (L)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10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209" name="Google Shape;209;p10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10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211" name="Google Shape;211;p10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0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0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0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0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0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0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0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1" name="Google Shape;221;p10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222" name="Google Shape;222;p10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10"/>
          <p:cNvSpPr/>
          <p:nvPr/>
        </p:nvSpPr>
        <p:spPr>
          <a:xfrm>
            <a:off x="3194525" y="0"/>
            <a:ext cx="5950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body" idx="1"/>
          </p:nvPr>
        </p:nvSpPr>
        <p:spPr>
          <a:xfrm>
            <a:off x="3194525" y="141875"/>
            <a:ext cx="5949600" cy="5001600"/>
          </a:xfrm>
          <a:prstGeom prst="rect">
            <a:avLst/>
          </a:prstGeom>
          <a:solidFill>
            <a:srgbClr val="00B7D3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0"/>
          <p:cNvSpPr>
            <a:spLocks noGrp="1"/>
          </p:cNvSpPr>
          <p:nvPr>
            <p:ph type="pic" idx="2"/>
          </p:nvPr>
        </p:nvSpPr>
        <p:spPr>
          <a:xfrm>
            <a:off x="3228509" y="199004"/>
            <a:ext cx="5949600" cy="5142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10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20997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3"/>
          </p:nvPr>
        </p:nvSpPr>
        <p:spPr>
          <a:xfrm>
            <a:off x="523874" y="1193924"/>
            <a:ext cx="20997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lphaLcPeriod"/>
              <a:defRPr/>
            </a:lvl6pPr>
            <a:lvl7pPr marL="3200400" lvl="6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▪"/>
              <a:defRPr/>
            </a:lvl7pPr>
            <a:lvl8pPr marL="3657600" lvl="7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Tekst en Beeld (L)</a:t>
            </a:r>
            <a:endParaRPr sz="1100"/>
          </a:p>
        </p:txBody>
      </p:sp>
      <p:sp>
        <p:nvSpPr>
          <p:cNvPr id="236" name="Google Shape;236;p10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2236883" y="-921582"/>
            <a:ext cx="4670325" cy="367892"/>
            <a:chOff x="0" y="-120"/>
            <a:chExt cx="6227100" cy="490522"/>
          </a:xfrm>
        </p:grpSpPr>
        <p:sp>
          <p:nvSpPr>
            <p:cNvPr id="7" name="Google Shape;7;p1"/>
            <p:cNvSpPr/>
            <p:nvPr/>
          </p:nvSpPr>
          <p:spPr>
            <a:xfrm rot="-5400000">
              <a:off x="3007799" y="-2728898"/>
              <a:ext cx="211500" cy="622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8;p1"/>
            <p:cNvGrpSpPr/>
            <p:nvPr/>
          </p:nvGrpSpPr>
          <p:grpSpPr>
            <a:xfrm>
              <a:off x="-1" y="-120"/>
              <a:ext cx="6227011" cy="211502"/>
              <a:chOff x="0" y="-120"/>
              <a:chExt cx="6227011" cy="211502"/>
            </a:xfrm>
          </p:grpSpPr>
          <p:sp>
            <p:nvSpPr>
              <p:cNvPr id="9" name="Google Shape;9;p1"/>
              <p:cNvSpPr/>
              <p:nvPr/>
            </p:nvSpPr>
            <p:spPr>
              <a:xfrm rot="-5400000">
                <a:off x="168150" y="-168268"/>
                <a:ext cx="211500" cy="547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 rot="-5400000">
                <a:off x="799173" y="-168268"/>
                <a:ext cx="211500" cy="5478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 rot="-5400000">
                <a:off x="1430197" y="-168268"/>
                <a:ext cx="211500" cy="5478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 rot="-5400000">
                <a:off x="2061221" y="-168268"/>
                <a:ext cx="211500" cy="5478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 rot="-5400000">
                <a:off x="2692244" y="-168268"/>
                <a:ext cx="211500" cy="5478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 rot="-5400000">
                <a:off x="3323268" y="-168269"/>
                <a:ext cx="211500" cy="547800"/>
              </a:xfrm>
              <a:prstGeom prst="rect">
                <a:avLst/>
              </a:prstGeom>
              <a:solidFill>
                <a:srgbClr val="82D7C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 rot="-5400000">
                <a:off x="3954292" y="-168268"/>
                <a:ext cx="211500" cy="547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 rot="-5400000">
                <a:off x="4585315" y="-168270"/>
                <a:ext cx="211500" cy="5478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 rot="-5400000">
                <a:off x="5216338" y="-168270"/>
                <a:ext cx="211500" cy="547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 rot="-5400000">
                <a:off x="5847361" y="-168270"/>
                <a:ext cx="211500" cy="547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" name="Google Shape;19;p1"/>
          <p:cNvGrpSpPr/>
          <p:nvPr/>
        </p:nvGrpSpPr>
        <p:grpSpPr>
          <a:xfrm>
            <a:off x="523876" y="4413235"/>
            <a:ext cx="1091175" cy="432895"/>
            <a:chOff x="0" y="-1"/>
            <a:chExt cx="1454900" cy="577193"/>
          </a:xfrm>
        </p:grpSpPr>
        <p:sp>
          <p:nvSpPr>
            <p:cNvPr id="20" name="Google Shape;20;p1"/>
            <p:cNvSpPr/>
            <p:nvPr/>
          </p:nvSpPr>
          <p:spPr>
            <a:xfrm>
              <a:off x="289214" y="284162"/>
              <a:ext cx="268380" cy="293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0" y="284162"/>
              <a:ext cx="251964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6645" y="-1"/>
              <a:ext cx="266480" cy="267138"/>
            </a:xfrm>
            <a:custGeom>
              <a:avLst/>
              <a:gdLst/>
              <a:ahLst/>
              <a:cxnLst/>
              <a:rect l="l" t="t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901742" y="364991"/>
              <a:ext cx="176202" cy="212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124020" y="284162"/>
              <a:ext cx="33600" cy="284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199165" y="280373"/>
              <a:ext cx="126306" cy="2885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41878" y="318262"/>
              <a:ext cx="113022" cy="2589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637155" y="284162"/>
              <a:ext cx="226692" cy="2847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1"/>
          <p:cNvSpPr/>
          <p:nvPr/>
        </p:nvSpPr>
        <p:spPr>
          <a:xfrm>
            <a:off x="121139" y="89450"/>
            <a:ext cx="8901600" cy="480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/>
        </p:nvSpPr>
        <p:spPr>
          <a:xfrm>
            <a:off x="26227" y="-496723"/>
            <a:ext cx="9075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Slab"/>
              <a:buNone/>
            </a:pPr>
            <a:r>
              <a:rPr lang="en" sz="1800" b="0" i="0" u="none" strike="noStrike" cap="none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Logo (Animatie)</a:t>
            </a:r>
            <a:endParaRPr sz="1100"/>
          </a:p>
        </p:txBody>
      </p:sp>
      <p:sp>
        <p:nvSpPr>
          <p:cNvPr id="30" name="Google Shape;30;p1"/>
          <p:cNvSpPr/>
          <p:nvPr/>
        </p:nvSpPr>
        <p:spPr>
          <a:xfrm>
            <a:off x="3407603" y="2462035"/>
            <a:ext cx="713070" cy="7785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2639169" y="2462035"/>
            <a:ext cx="669438" cy="756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2842814" y="1707023"/>
            <a:ext cx="707993" cy="709722"/>
          </a:xfrm>
          <a:custGeom>
            <a:avLst/>
            <a:gdLst/>
            <a:ahLst/>
            <a:cxnLst/>
            <a:rect l="l" t="t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5035074" y="2676795"/>
            <a:ext cx="468126" cy="563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5625662" y="2462035"/>
            <a:ext cx="88800" cy="75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5825321" y="2451968"/>
            <a:ext cx="335556" cy="766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6204505" y="2552636"/>
            <a:ext cx="300348" cy="687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4332074" y="2462035"/>
            <a:ext cx="602316" cy="756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sz="24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9" name="Google Shape;39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AutoNum type="arabicPeriod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AutoNum type="alphaLcPeriod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▪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sldNum" idx="12"/>
          </p:nvPr>
        </p:nvSpPr>
        <p:spPr>
          <a:xfrm>
            <a:off x="4419600" y="4629150"/>
            <a:ext cx="2133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12237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4"/>
          <p:cNvSpPr txBox="1"/>
          <p:nvPr/>
        </p:nvSpPr>
        <p:spPr>
          <a:xfrm>
            <a:off x="3686100" y="723850"/>
            <a:ext cx="5457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Ready Player One! </a:t>
            </a:r>
            <a:endParaRPr sz="3500"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Eliciting Diverse Knowledge Using A Configurable Game</a:t>
            </a:r>
            <a:endParaRPr sz="2200" b="1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sp>
        <p:nvSpPr>
          <p:cNvPr id="549" name="Google Shape;549;p24"/>
          <p:cNvSpPr txBox="1"/>
          <p:nvPr/>
        </p:nvSpPr>
        <p:spPr>
          <a:xfrm>
            <a:off x="3832800" y="2522538"/>
            <a:ext cx="5164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Agathe Balayn*, </a:t>
            </a:r>
            <a:r>
              <a:rPr lang="en" sz="2200" b="1" i="1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 He</a:t>
            </a:r>
            <a:r>
              <a:rPr lang="en" sz="2200" b="1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Andrea Hu*, Jie Yang, Ujwal Gadiraju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0" name="Google Shape;5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525" y="3599850"/>
            <a:ext cx="3282877" cy="15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4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308550" y="3723975"/>
            <a:ext cx="35242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AgatheB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answers </a:t>
            </a: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GaoleH’s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question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t="615" b="615"/>
          <a:stretch/>
        </p:blipFill>
        <p:spPr>
          <a:xfrm>
            <a:off x="2539151" y="753305"/>
            <a:ext cx="6604849" cy="372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74B0BBA-FD82-1849-B691-018C600555EE}"/>
              </a:ext>
            </a:extLst>
          </p:cNvPr>
          <p:cNvSpPr/>
          <p:nvPr/>
        </p:nvSpPr>
        <p:spPr>
          <a:xfrm>
            <a:off x="4084983" y="3468757"/>
            <a:ext cx="3568147" cy="834886"/>
          </a:xfrm>
          <a:prstGeom prst="ellipse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942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receives the answer and flips corresponding cards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t="754" b="754"/>
          <a:stretch/>
        </p:blipFill>
        <p:spPr>
          <a:xfrm>
            <a:off x="2539151" y="753305"/>
            <a:ext cx="6604849" cy="372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74B0BBA-FD82-1849-B691-018C600555EE}"/>
              </a:ext>
            </a:extLst>
          </p:cNvPr>
          <p:cNvSpPr/>
          <p:nvPr/>
        </p:nvSpPr>
        <p:spPr>
          <a:xfrm>
            <a:off x="3220278" y="1992689"/>
            <a:ext cx="1749287" cy="834886"/>
          </a:xfrm>
          <a:prstGeom prst="ellipse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702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</a:t>
            </a:r>
            <a:r>
              <a:rPr lang="zh-CN" altLang="en-U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Role.</a:t>
            </a: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now </a:t>
            </a: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AgatheB’s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turn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t="476" b="476"/>
          <a:stretch/>
        </p:blipFill>
        <p:spPr>
          <a:xfrm>
            <a:off x="2539151" y="753305"/>
            <a:ext cx="6604849" cy="372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87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 few rounds, </a:t>
            </a: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making a guess!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t="615" b="615"/>
          <a:stretch/>
        </p:blipFill>
        <p:spPr>
          <a:xfrm>
            <a:off x="2539151" y="753305"/>
            <a:ext cx="6604849" cy="372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06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won as he made the correct guess!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t="754" b="754"/>
          <a:stretch/>
        </p:blipFill>
        <p:spPr>
          <a:xfrm>
            <a:off x="2539151" y="753305"/>
            <a:ext cx="6604849" cy="3721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43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Quality Control &amp; Mechanics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3" name="Google Shape;693;p3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94" name="Google Shape;694;p39"/>
          <p:cNvSpPr txBox="1"/>
          <p:nvPr/>
        </p:nvSpPr>
        <p:spPr>
          <a:xfrm>
            <a:off x="487275" y="1372900"/>
            <a:ext cx="2210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Varying game difficulty through game board (number and type of cards)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5" name="Google Shape;695;p39"/>
          <p:cNvPicPr preferRelativeResize="0"/>
          <p:nvPr/>
        </p:nvPicPr>
        <p:blipFill rotWithShape="1">
          <a:blip r:embed="rId3">
            <a:alphaModFix/>
          </a:blip>
          <a:srcRect l="15724" t="34442" r="15936" b="28704"/>
          <a:stretch/>
        </p:blipFill>
        <p:spPr>
          <a:xfrm>
            <a:off x="3024700" y="1078902"/>
            <a:ext cx="4727250" cy="14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9"/>
          <p:cNvSpPr txBox="1"/>
          <p:nvPr/>
        </p:nvSpPr>
        <p:spPr>
          <a:xfrm>
            <a:off x="5576075" y="3641250"/>
            <a:ext cx="27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fair chances to win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7" name="Google Shape;697;p39"/>
          <p:cNvPicPr preferRelativeResize="0"/>
          <p:nvPr/>
        </p:nvPicPr>
        <p:blipFill rotWithShape="1">
          <a:blip r:embed="rId4">
            <a:alphaModFix/>
          </a:blip>
          <a:srcRect l="20707" t="34679" r="27960" b="26962"/>
          <a:stretch/>
        </p:blipFill>
        <p:spPr>
          <a:xfrm>
            <a:off x="400975" y="2766514"/>
            <a:ext cx="5030124" cy="21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  <p:bldP spid="69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Quality Control &amp; Mechanics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3" name="Google Shape;703;p40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04" name="Google Shape;704;p40"/>
          <p:cNvPicPr preferRelativeResize="0"/>
          <p:nvPr/>
        </p:nvPicPr>
        <p:blipFill rotWithShape="1">
          <a:blip r:embed="rId3">
            <a:alphaModFix/>
          </a:blip>
          <a:srcRect l="31939" t="3891" r="33418" b="24444"/>
          <a:stretch/>
        </p:blipFill>
        <p:spPr>
          <a:xfrm>
            <a:off x="342900" y="1817750"/>
            <a:ext cx="2657377" cy="31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0"/>
          <p:cNvSpPr txBox="1"/>
          <p:nvPr/>
        </p:nvSpPr>
        <p:spPr>
          <a:xfrm>
            <a:off x="434088" y="1170738"/>
            <a:ext cx="24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Reporting mistakes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6" name="Google Shape;706;p40"/>
          <p:cNvSpPr txBox="1"/>
          <p:nvPr/>
        </p:nvSpPr>
        <p:spPr>
          <a:xfrm>
            <a:off x="3619550" y="3943350"/>
            <a:ext cx="50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Limiting type (taboo word) and number of words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7" name="Google Shape;707;p40"/>
          <p:cNvPicPr preferRelativeResize="0"/>
          <p:nvPr/>
        </p:nvPicPr>
        <p:blipFill rotWithShape="1">
          <a:blip r:embed="rId4">
            <a:alphaModFix/>
          </a:blip>
          <a:srcRect l="21744" t="74444" r="21851" b="13704"/>
          <a:stretch/>
        </p:blipFill>
        <p:spPr>
          <a:xfrm>
            <a:off x="3619550" y="4343550"/>
            <a:ext cx="5095875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0"/>
          <p:cNvPicPr preferRelativeResize="0"/>
          <p:nvPr/>
        </p:nvPicPr>
        <p:blipFill rotWithShape="1">
          <a:blip r:embed="rId5">
            <a:alphaModFix/>
          </a:blip>
          <a:srcRect l="23963" t="33733" r="32750" b="28546"/>
          <a:stretch/>
        </p:blipFill>
        <p:spPr>
          <a:xfrm>
            <a:off x="4389450" y="1817750"/>
            <a:ext cx="3920799" cy="1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0"/>
          <p:cNvSpPr txBox="1"/>
          <p:nvPr/>
        </p:nvSpPr>
        <p:spPr>
          <a:xfrm>
            <a:off x="4803650" y="1170725"/>
            <a:ext cx="309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term definitions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  <p:bldP spid="706" grpId="0"/>
      <p:bldP spid="7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1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Knowledge Creation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5" name="Google Shape;715;p41"/>
          <p:cNvSpPr txBox="1">
            <a:spLocks noGrp="1"/>
          </p:cNvSpPr>
          <p:nvPr>
            <p:ph type="body" idx="1"/>
          </p:nvPr>
        </p:nvSpPr>
        <p:spPr>
          <a:xfrm>
            <a:off x="5905500" y="1043925"/>
            <a:ext cx="2699700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Generative knowledge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+/- &lt;</a:t>
            </a:r>
            <a:r>
              <a:rPr lang="en" b="1" i="1"/>
              <a:t>concept, relation, input</a:t>
            </a: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+&lt;</a:t>
            </a:r>
            <a:r>
              <a:rPr lang="en" i="1"/>
              <a:t>drawer, isA, object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-&lt;</a:t>
            </a:r>
            <a:r>
              <a:rPr lang="en" i="1"/>
              <a:t>garage, isA, object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Discriminative knowledge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90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+/- &lt;</a:t>
            </a:r>
            <a:r>
              <a:rPr lang="en" b="1" i="1"/>
              <a:t>concept#1, concept#2, relation, input</a:t>
            </a:r>
            <a:r>
              <a:rPr lang="en" b="1" i="1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-&lt;</a:t>
            </a:r>
            <a:r>
              <a:rPr lang="en" i="1"/>
              <a:t>drawer, television, isA, object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+&lt;</a:t>
            </a:r>
            <a:r>
              <a:rPr lang="en" i="1"/>
              <a:t>drawer, garage, isA, object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-&lt;</a:t>
            </a:r>
            <a:r>
              <a:rPr lang="en" i="1"/>
              <a:t>garage, attic, isA, object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p41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17" name="Google Shape;717;p41"/>
          <p:cNvPicPr preferRelativeResize="0"/>
          <p:nvPr/>
        </p:nvPicPr>
        <p:blipFill rotWithShape="1">
          <a:blip r:embed="rId3">
            <a:alphaModFix/>
          </a:blip>
          <a:srcRect l="15781" t="38149" r="15781" b="27777"/>
          <a:stretch/>
        </p:blipFill>
        <p:spPr>
          <a:xfrm>
            <a:off x="523875" y="1043925"/>
            <a:ext cx="5286374" cy="150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1"/>
          <p:cNvPicPr preferRelativeResize="0"/>
          <p:nvPr/>
        </p:nvPicPr>
        <p:blipFill rotWithShape="1">
          <a:blip r:embed="rId4">
            <a:alphaModFix/>
          </a:blip>
          <a:srcRect l="15664" t="38150" r="15664" b="22220"/>
          <a:stretch/>
        </p:blipFill>
        <p:spPr>
          <a:xfrm>
            <a:off x="523875" y="2601446"/>
            <a:ext cx="5286374" cy="175147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1"/>
          <p:cNvSpPr/>
          <p:nvPr/>
        </p:nvSpPr>
        <p:spPr>
          <a:xfrm>
            <a:off x="114300" y="2047800"/>
            <a:ext cx="352500" cy="1047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7D3"/>
          </a:solidFill>
          <a:ln w="9525" cap="flat" cmpd="sng">
            <a:solidFill>
              <a:srgbClr val="00B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28" y="159650"/>
            <a:ext cx="5259474" cy="37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2"/>
          <p:cNvSpPr txBox="1">
            <a:spLocks noGrp="1"/>
          </p:cNvSpPr>
          <p:nvPr>
            <p:ph type="body" idx="4294967295"/>
          </p:nvPr>
        </p:nvSpPr>
        <p:spPr>
          <a:xfrm>
            <a:off x="3767900" y="3575275"/>
            <a:ext cx="5191500" cy="163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Empirical Evaluation &amp;</a:t>
            </a:r>
            <a:endParaRPr sz="3800" b="1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3800" b="1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3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 sz="900">
                <a:solidFill>
                  <a:srgbClr val="A6A6A6"/>
                </a:solidFill>
              </a:rPr>
              <a:t>19</a:t>
            </a:fld>
            <a:endParaRPr sz="900">
              <a:solidFill>
                <a:srgbClr val="A6A6A6"/>
              </a:solidFill>
            </a:endParaRPr>
          </a:p>
        </p:txBody>
      </p:sp>
      <p:sp>
        <p:nvSpPr>
          <p:cNvPr id="731" name="Google Shape;731;p43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Experimental Setup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2" name="Google Shape;7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47813" y="1219200"/>
            <a:ext cx="82867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3"/>
          <p:cNvSpPr txBox="1"/>
          <p:nvPr/>
        </p:nvSpPr>
        <p:spPr>
          <a:xfrm>
            <a:off x="523875" y="2114550"/>
            <a:ext cx="30861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Knowledge collection: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Player experience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Collected knowledge: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Quality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Usefulness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4" name="Google Shape;7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81875" y="1219199"/>
            <a:ext cx="8953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3"/>
          <p:cNvSpPr txBox="1"/>
          <p:nvPr/>
        </p:nvSpPr>
        <p:spPr>
          <a:xfrm>
            <a:off x="3534150" y="2114550"/>
            <a:ext cx="1990800" cy="49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Prolific workers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6" name="Google Shape;7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1875" y="2846275"/>
            <a:ext cx="89535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3"/>
          <p:cNvSpPr txBox="1"/>
          <p:nvPr/>
        </p:nvSpPr>
        <p:spPr>
          <a:xfrm>
            <a:off x="3534150" y="3882827"/>
            <a:ext cx="2488963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90000"/>
              </a:lnSpc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cs typeface="Times New Roman"/>
                <a:sym typeface="Times New Roman"/>
              </a:rPr>
              <a:t>2 sets of game boards</a:t>
            </a:r>
          </a:p>
          <a:p>
            <a:pPr marL="914400" lvl="1" indent="-330200">
              <a:lnSpc>
                <a:spcPct val="90000"/>
              </a:lnSpc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Discriminative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 lang="en-GB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>
              <a:lnSpc>
                <a:spcPct val="90000"/>
              </a:lnSpc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Commonsense</a:t>
            </a:r>
            <a:r>
              <a:rPr lang="zh-CN" alt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QA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8" name="Google Shape;73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5350" y="1114424"/>
            <a:ext cx="10382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3"/>
          <p:cNvSpPr txBox="1"/>
          <p:nvPr/>
        </p:nvSpPr>
        <p:spPr>
          <a:xfrm>
            <a:off x="5732775" y="2253150"/>
            <a:ext cx="31344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Qualitative Assessment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Common, iterative, qualitative coding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Discussion for reaching a consensus on the properties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Motivation: AI Needs Plural Commonsense Knowledge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7" name="Google Shape;557;p25"/>
          <p:cNvSpPr txBox="1"/>
          <p:nvPr/>
        </p:nvSpPr>
        <p:spPr>
          <a:xfrm>
            <a:off x="1335750" y="1285800"/>
            <a:ext cx="7628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Where are floors kept clean for holy purposes?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UcPeriod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restaurant     B.  apartment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 synagogue  	D.  carpet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8" name="Google Shape;5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038" y="2486025"/>
            <a:ext cx="745775" cy="7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5"/>
          <p:cNvSpPr/>
          <p:nvPr/>
        </p:nvSpPr>
        <p:spPr>
          <a:xfrm rot="5400000">
            <a:off x="2708925" y="3529663"/>
            <a:ext cx="522000" cy="1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 rot="5400000">
            <a:off x="2708913" y="2035288"/>
            <a:ext cx="522000" cy="1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1" name="Google Shape;561;p25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62" name="Google Shape;562;p25"/>
          <p:cNvSpPr txBox="1"/>
          <p:nvPr/>
        </p:nvSpPr>
        <p:spPr>
          <a:xfrm>
            <a:off x="2424238" y="4019550"/>
            <a:ext cx="1091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restaurant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3" name="Google Shape;5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913" y="2444700"/>
            <a:ext cx="745775" cy="7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5"/>
          <p:cNvSpPr/>
          <p:nvPr/>
        </p:nvSpPr>
        <p:spPr>
          <a:xfrm rot="5400000">
            <a:off x="5292850" y="3504025"/>
            <a:ext cx="522000" cy="1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 rot="5400000">
            <a:off x="5292850" y="2035300"/>
            <a:ext cx="522000" cy="19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66" name="Google Shape;5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238" y="251277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5"/>
          <p:cNvSpPr/>
          <p:nvPr/>
        </p:nvSpPr>
        <p:spPr>
          <a:xfrm>
            <a:off x="5318663" y="2634971"/>
            <a:ext cx="483600" cy="447900"/>
          </a:xfrm>
          <a:prstGeom prst="mathPlus">
            <a:avLst>
              <a:gd name="adj1" fmla="val 2352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 txBox="1"/>
          <p:nvPr/>
        </p:nvSpPr>
        <p:spPr>
          <a:xfrm>
            <a:off x="4928800" y="4029488"/>
            <a:ext cx="1250100" cy="400200"/>
          </a:xfrm>
          <a:prstGeom prst="rect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synagogue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25"/>
          <p:cNvSpPr txBox="1"/>
          <p:nvPr/>
        </p:nvSpPr>
        <p:spPr>
          <a:xfrm>
            <a:off x="6629175" y="2144425"/>
            <a:ext cx="2514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Knowledge tuples: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+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i="1" dirty="0"/>
              <a:t>synagogue, </a:t>
            </a:r>
            <a:r>
              <a:rPr lang="en" i="1" dirty="0">
                <a:solidFill>
                  <a:schemeClr val="dk1"/>
                </a:solidFill>
              </a:rPr>
              <a:t>restaurant,  </a:t>
            </a:r>
            <a:r>
              <a:rPr lang="en" i="1" dirty="0" err="1"/>
              <a:t>isA</a:t>
            </a:r>
            <a:r>
              <a:rPr lang="en" i="1" dirty="0"/>
              <a:t>, religious place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i="1" dirty="0"/>
              <a:t>restaurant, </a:t>
            </a:r>
            <a:r>
              <a:rPr lang="en" i="1" dirty="0" err="1"/>
              <a:t>isA</a:t>
            </a:r>
            <a:r>
              <a:rPr lang="en" i="1" dirty="0"/>
              <a:t>, holy place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25"/>
          <p:cNvSpPr txBox="1"/>
          <p:nvPr/>
        </p:nvSpPr>
        <p:spPr>
          <a:xfrm>
            <a:off x="662875" y="4019550"/>
            <a:ext cx="90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Output: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25"/>
          <p:cNvSpPr txBox="1"/>
          <p:nvPr/>
        </p:nvSpPr>
        <p:spPr>
          <a:xfrm>
            <a:off x="637175" y="1285800"/>
            <a:ext cx="109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Choices: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25"/>
          <p:cNvSpPr txBox="1"/>
          <p:nvPr/>
        </p:nvSpPr>
        <p:spPr>
          <a:xfrm>
            <a:off x="6743300" y="4064000"/>
            <a:ext cx="222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00B7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Discriminative knowledge</a:t>
            </a:r>
            <a:endParaRPr b="1" i="1" dirty="0">
              <a:solidFill>
                <a:srgbClr val="00B7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00B7D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knowledge</a:t>
            </a:r>
            <a:endParaRPr b="1" i="1" dirty="0">
              <a:solidFill>
                <a:srgbClr val="00B7D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animBg="1"/>
      <p:bldP spid="565" grpId="0" animBg="1"/>
      <p:bldP spid="567" grpId="0" animBg="1"/>
      <p:bldP spid="568" grpId="0" animBg="1"/>
      <p:bldP spid="569" grpId="0"/>
      <p:bldP spid="5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4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Results - Knowledge Collection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5" name="Google Shape;745;p44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46" name="Google Shape;746;p44"/>
          <p:cNvSpPr txBox="1"/>
          <p:nvPr/>
        </p:nvSpPr>
        <p:spPr>
          <a:xfrm>
            <a:off x="727650" y="1180925"/>
            <a:ext cx="7688700" cy="322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sz="1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Quantity: 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lvl="1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 (164 easy, 91 difficult)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75,491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242 (142 easy, 100 difficult)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CSQA dataset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85,923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endParaRPr lang="en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Easy games lasted 367.2s (SD=722.3) ---3.88 (SD=1.63) turns on average. 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Difficult games lasted 397.5s (SD=201.4) ---5.69 (SD=1.98) turns on average.</a:t>
            </a:r>
            <a:endParaRPr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en"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sz="1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Throughput: 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13.9 tuples are generated per minute (per game), which is ten times more than Verbosity.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397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lang="en"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" sz="18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Utility</a:t>
            </a:r>
            <a:endParaRPr sz="18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Difficult games correspond to a higher utility of </a:t>
            </a:r>
            <a:r>
              <a:rPr lang="en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FindItOut</a:t>
            </a:r>
            <a:r>
              <a:rPr lang="en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for the DA task, while easy games correspond to a higher utility for the CSQA task</a:t>
            </a:r>
            <a:endParaRPr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4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Results - Knowledge Collection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5" name="Google Shape;745;p44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46" name="Google Shape;746;p44"/>
          <p:cNvSpPr txBox="1"/>
          <p:nvPr/>
        </p:nvSpPr>
        <p:spPr>
          <a:xfrm>
            <a:off x="727650" y="1180925"/>
            <a:ext cx="7688700" cy="20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Player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experience</a:t>
            </a:r>
            <a:endParaRPr lang="en-GB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0" lvl="1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consequences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(scale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</a:p>
          <a:p>
            <a:pPr marL="914400" lvl="1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average,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psychosocial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consequences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&gt;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0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(scale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-3~3)</a:t>
            </a:r>
          </a:p>
          <a:p>
            <a:pPr marL="914400" lvl="1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Players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enjoyed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game</a:t>
            </a:r>
          </a:p>
          <a:p>
            <a:pPr marL="914400" lvl="1" indent="-317500">
              <a:lnSpc>
                <a:spcPct val="90000"/>
              </a:lnSpc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Game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piqued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their</a:t>
            </a:r>
            <a:r>
              <a:rPr lang="zh-CN" altLang="en-US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curiosity</a:t>
            </a:r>
            <a:endParaRPr lang="en" sz="1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747" name="Google Shape;7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04" y="2508101"/>
            <a:ext cx="5324833" cy="2315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05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5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Results - Knowledge Quality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3" name="Google Shape;753;p45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54" name="Google Shape;754;p45"/>
          <p:cNvSpPr txBox="1"/>
          <p:nvPr/>
        </p:nvSpPr>
        <p:spPr>
          <a:xfrm>
            <a:off x="523875" y="1000600"/>
            <a:ext cx="4636463" cy="997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Qualitative evaluation dimensions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7 dimensions, two main category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5" name="Google Shape;7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474" y="1722638"/>
            <a:ext cx="7036904" cy="282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50046D-AF82-9C98-DE47-508156FA2F03}"/>
              </a:ext>
            </a:extLst>
          </p:cNvPr>
          <p:cNvSpPr/>
          <p:nvPr/>
        </p:nvSpPr>
        <p:spPr>
          <a:xfrm>
            <a:off x="4693380" y="3135576"/>
            <a:ext cx="3338220" cy="10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8279-E51D-37DD-E81B-FFC300EF8FDA}"/>
              </a:ext>
            </a:extLst>
          </p:cNvPr>
          <p:cNvSpPr/>
          <p:nvPr/>
        </p:nvSpPr>
        <p:spPr>
          <a:xfrm>
            <a:off x="4693380" y="3374557"/>
            <a:ext cx="3338220" cy="133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02205-0E97-7791-E8FA-678A93EAF832}"/>
              </a:ext>
            </a:extLst>
          </p:cNvPr>
          <p:cNvSpPr/>
          <p:nvPr/>
        </p:nvSpPr>
        <p:spPr>
          <a:xfrm>
            <a:off x="4693380" y="3752244"/>
            <a:ext cx="3338220" cy="133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809071-4604-11F8-2310-E576A33F080B}"/>
              </a:ext>
            </a:extLst>
          </p:cNvPr>
          <p:cNvSpPr/>
          <p:nvPr/>
        </p:nvSpPr>
        <p:spPr>
          <a:xfrm>
            <a:off x="4693380" y="4124900"/>
            <a:ext cx="3338220" cy="133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1E080-4F18-1E1E-B777-93F4253CBCB1}"/>
              </a:ext>
            </a:extLst>
          </p:cNvPr>
          <p:cNvSpPr/>
          <p:nvPr/>
        </p:nvSpPr>
        <p:spPr>
          <a:xfrm>
            <a:off x="4693380" y="2567278"/>
            <a:ext cx="3338220" cy="104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FA668-8ED5-5F85-2A44-F21B4D1724C8}"/>
              </a:ext>
            </a:extLst>
          </p:cNvPr>
          <p:cNvSpPr/>
          <p:nvPr/>
        </p:nvSpPr>
        <p:spPr>
          <a:xfrm>
            <a:off x="4693380" y="2432878"/>
            <a:ext cx="3338220" cy="119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7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Results - Usefulness for AI Tasks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9" name="Google Shape;769;p47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70" name="Google Shape;770;p47"/>
          <p:cNvSpPr txBox="1"/>
          <p:nvPr/>
        </p:nvSpPr>
        <p:spPr>
          <a:xfrm>
            <a:off x="786050" y="1152675"/>
            <a:ext cx="68751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Usefulness for DA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▪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28.8% of reference triple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covered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▪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All potential concept pairs covered, which goes beyond the scope of DA dataset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 New Roman"/>
              <a:buChar char="▪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Usefulness for CSQA: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2.82 / 5 choice find relevant knowledge tuples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0.52 / 5  choice find useful knowledge tuples (correct and can confirm the answer or discard a distraction term)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6" name="Google Shape;776;p48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8080200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800"/>
              <a:buFont typeface="Times New Roman"/>
              <a:buChar char="▪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Contribution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GWAP: A novel configurable GWAP to collect plural knowledge types at scale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methodology: knowledge characterization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study of our GWAP’s performance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None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Qualitative study of crowdsourced knowledge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None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Quantitative study of the throughput and utility for two AI tasks</a:t>
            </a:r>
            <a:endParaRPr sz="1800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Font typeface="Times New Roman"/>
              <a:buChar char="▪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Avenues for future work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Knowledge post-processing for increased quality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Game board population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Use on subsequent AI tasks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7" name="Google Shape;777;p48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475" y="2497962"/>
            <a:ext cx="4848225" cy="13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9"/>
          <p:cNvSpPr txBox="1">
            <a:spLocks noGrp="1"/>
          </p:cNvSpPr>
          <p:nvPr>
            <p:ph type="title"/>
          </p:nvPr>
        </p:nvSpPr>
        <p:spPr>
          <a:xfrm>
            <a:off x="522750" y="18947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4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85" name="Google Shape;785;p49"/>
          <p:cNvSpPr/>
          <p:nvPr/>
        </p:nvSpPr>
        <p:spPr>
          <a:xfrm>
            <a:off x="522750" y="790650"/>
            <a:ext cx="3819600" cy="144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Takeaways: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FindItOut: a configurable GWAP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Knowledge collection at scale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Plural knowledge types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Characterisation of diversity for crowdsourced knowledge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6" name="Google Shape;786;p49"/>
          <p:cNvSpPr/>
          <p:nvPr/>
        </p:nvSpPr>
        <p:spPr>
          <a:xfrm>
            <a:off x="4733300" y="790650"/>
            <a:ext cx="3819600" cy="144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Play our game at: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finditout.vercel.app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Available: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github.com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delftcrowd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7" name="Google Shape;787;p49"/>
          <p:cNvSpPr/>
          <p:nvPr/>
        </p:nvSpPr>
        <p:spPr>
          <a:xfrm>
            <a:off x="2886963" y="2471813"/>
            <a:ext cx="5210100" cy="144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B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4784550" y="4153000"/>
            <a:ext cx="3819600" cy="64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00B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Gaole He, g.he@tudelft.nl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Agathe Balayn, a.m.a.balayn@tudelft.nl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9" name="Google Shape;7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88" y="2702488"/>
            <a:ext cx="1761575" cy="9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1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Game Boards Generation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2" name="Google Shape;802;p51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3144600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30200" algn="l" rtl="0">
              <a:spcBef>
                <a:spcPts val="90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 Strategy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most similar/relevant concepts for each game board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51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804" name="Google Shape;8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25" y="1895900"/>
            <a:ext cx="4651851" cy="18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25" y="2571750"/>
            <a:ext cx="3784034" cy="18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6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Results - Knowledge Quality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2" name="Google Shape;762;p46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63" name="Google Shape;763;p46"/>
          <p:cNvSpPr txBox="1"/>
          <p:nvPr/>
        </p:nvSpPr>
        <p:spPr>
          <a:xfrm>
            <a:off x="573375" y="1410575"/>
            <a:ext cx="6066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86.3% tuples unbiased,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38.3% highly tacit (21.3% medium),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Char char="▪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57.5% highly specific (16.9% medium), 7.98%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atypical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Times New Roman"/>
              <a:buChar char="▪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95.6% of the generative tuples elicited are meaningful. Among these, 90.6% of the tuples are correct. 76.2% of the discriminative tuples elicited are correct. (Verbosity reports 85% of correct generative tuples).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6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Plural Commonsense Knowledge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26"/>
          <p:cNvSpPr txBox="1">
            <a:spLocks noGrp="1"/>
          </p:cNvSpPr>
          <p:nvPr>
            <p:ph type="body" idx="1"/>
          </p:nvPr>
        </p:nvSpPr>
        <p:spPr>
          <a:xfrm>
            <a:off x="1001625" y="1137475"/>
            <a:ext cx="7020300" cy="367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▪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knowledge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+/- &lt;</a:t>
            </a:r>
            <a:r>
              <a:rPr lang="en" sz="1400" i="1" dirty="0">
                <a:solidFill>
                  <a:schemeClr val="dk1"/>
                </a:solidFill>
              </a:rPr>
              <a:t>concept, relation, description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▪"/>
            </a:pPr>
            <a:r>
              <a:rPr lang="e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Discriminative Knowledge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+/- &lt;</a:t>
            </a:r>
            <a:r>
              <a:rPr lang="en" sz="1400" i="1" dirty="0">
                <a:solidFill>
                  <a:schemeClr val="dk1"/>
                </a:solidFill>
              </a:rPr>
              <a:t>concept1, concept2, relation, description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-US" altLang="zh-C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case: +&lt;</a:t>
            </a:r>
            <a:r>
              <a:rPr lang="en" sz="1400" i="1" dirty="0">
                <a:solidFill>
                  <a:schemeClr val="dk1"/>
                </a:solidFill>
              </a:rPr>
              <a:t>concept1, relation, description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and -&lt;</a:t>
            </a:r>
            <a:r>
              <a:rPr lang="en" sz="1400" i="1" dirty="0">
                <a:solidFill>
                  <a:schemeClr val="dk1"/>
                </a:solidFill>
              </a:rPr>
              <a:t>concept2, relation, description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-US" altLang="zh-C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case, concept1 and concept2 can’t be discriminated with &lt;</a:t>
            </a:r>
            <a:r>
              <a:rPr lang="en" sz="1400" i="1" dirty="0">
                <a:solidFill>
                  <a:schemeClr val="dk1"/>
                </a:solidFill>
              </a:rPr>
              <a:t>relation, description</a:t>
            </a: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26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B70F9A-5112-8312-E54A-5C70B2FA1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32145"/>
              </p:ext>
            </p:extLst>
          </p:nvPr>
        </p:nvGraphicFramePr>
        <p:xfrm>
          <a:off x="1729410" y="3169126"/>
          <a:ext cx="64129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964">
                  <a:extLst>
                    <a:ext uri="{9D8B030D-6E8A-4147-A177-3AD203B41FA5}">
                      <a16:colId xmlns:a16="http://schemas.microsoft.com/office/drawing/2014/main" val="2248140187"/>
                    </a:ext>
                  </a:extLst>
                </a:gridCol>
                <a:gridCol w="944217">
                  <a:extLst>
                    <a:ext uri="{9D8B030D-6E8A-4147-A177-3AD203B41FA5}">
                      <a16:colId xmlns:a16="http://schemas.microsoft.com/office/drawing/2014/main" val="3566227359"/>
                    </a:ext>
                  </a:extLst>
                </a:gridCol>
                <a:gridCol w="4156785">
                  <a:extLst>
                    <a:ext uri="{9D8B030D-6E8A-4147-A177-3AD203B41FA5}">
                      <a16:colId xmlns:a16="http://schemas.microsoft.com/office/drawing/2014/main" val="3981990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Sign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Example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7278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NL" dirty="0"/>
                        <a:t>Generative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lamp, </a:t>
                      </a:r>
                      <a:r>
                        <a:rPr lang="en" sz="1400" i="1" dirty="0" err="1">
                          <a:solidFill>
                            <a:schemeClr val="dk1"/>
                          </a:solidFill>
                        </a:rPr>
                        <a:t>HasProperty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, makes light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), 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336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dishwasher, </a:t>
                      </a:r>
                      <a:r>
                        <a:rPr lang="en" sz="1400" i="1" dirty="0" err="1">
                          <a:solidFill>
                            <a:schemeClr val="dk1"/>
                          </a:solidFill>
                        </a:rPr>
                        <a:t>UsedFor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, preserving food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27634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NL" dirty="0"/>
                        <a:t>Discriminative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fish, octopus, </a:t>
                      </a:r>
                      <a:r>
                        <a:rPr lang="en" sz="1400" i="1" dirty="0" err="1">
                          <a:solidFill>
                            <a:schemeClr val="dk1"/>
                          </a:solidFill>
                        </a:rPr>
                        <a:t>HasA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, fins</a:t>
                      </a:r>
                      <a:r>
                        <a:rPr lang="en-US" altLang="zh-CN" sz="1400" i="1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8188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</a:t>
                      </a: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human, lion, </a:t>
                      </a:r>
                      <a:r>
                        <a:rPr lang="en" sz="1400" i="1" dirty="0" err="1">
                          <a:solidFill>
                            <a:schemeClr val="dk1"/>
                          </a:solidFill>
                        </a:rPr>
                        <a:t>IsA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</a:rPr>
                        <a:t>, mammal</a:t>
                      </a:r>
                      <a:r>
                        <a:rPr lang="en-US" altLang="zh-CN" sz="1400" i="1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032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Idea: Gathering Different Types of Knowledge at Scale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5" name="Google Shape;585;p27"/>
          <p:cNvSpPr txBox="1">
            <a:spLocks noGrp="1"/>
          </p:cNvSpPr>
          <p:nvPr>
            <p:ph type="body" idx="1"/>
          </p:nvPr>
        </p:nvSpPr>
        <p:spPr>
          <a:xfrm>
            <a:off x="2687800" y="1137475"/>
            <a:ext cx="3835200" cy="367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CN" alt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Needs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Negative knowledge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Discriminative knowledge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Opportunities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Games with a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urpose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Scale from crowdsourcing</a:t>
            </a:r>
            <a:endParaRPr lang="en-US" altLang="zh-CN"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zh-CN" alt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Research gaps</a:t>
            </a:r>
            <a:endParaRPr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Understanding of the types of knowledge that can be gathered</a:t>
            </a: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Evolving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downstream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AI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tasks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altLang="zh-CN"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altLang="zh-C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Our</a:t>
            </a:r>
            <a:r>
              <a:rPr lang="zh-CN" alt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 lang="en-GB" sz="14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r>
              <a:rPr lang="en-US" altLang="zh-CN" sz="1400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configurable</a:t>
            </a:r>
            <a:r>
              <a:rPr lang="zh-CN" alt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1400" dirty="0">
                <a:latin typeface="Times New Roman"/>
                <a:ea typeface="Times New Roman"/>
                <a:cs typeface="Times New Roman"/>
                <a:sym typeface="Times New Roman"/>
              </a:rPr>
              <a:t>GWAP</a:t>
            </a:r>
            <a:endParaRPr lang="en-US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▪"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6" name="Google Shape;5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13" y="1918925"/>
            <a:ext cx="1111174" cy="11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7"/>
          <p:cNvSpPr txBox="1"/>
          <p:nvPr/>
        </p:nvSpPr>
        <p:spPr>
          <a:xfrm>
            <a:off x="-304800" y="30271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engineering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8" name="Google Shape;5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925" y="1222500"/>
            <a:ext cx="1111174" cy="11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7"/>
          <p:cNvSpPr txBox="1"/>
          <p:nvPr/>
        </p:nvSpPr>
        <p:spPr>
          <a:xfrm>
            <a:off x="6525362" y="2333675"/>
            <a:ext cx="2130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AI: neuro-symbolic AI, ML debugging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0" name="Google Shape;5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34926" y="3098794"/>
            <a:ext cx="1111174" cy="1111174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7"/>
          <p:cNvSpPr txBox="1"/>
          <p:nvPr/>
        </p:nvSpPr>
        <p:spPr>
          <a:xfrm>
            <a:off x="5672900" y="4207000"/>
            <a:ext cx="38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computation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27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/>
      <p:bldP spid="5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 txBox="1">
            <a:spLocks noGrp="1"/>
          </p:cNvSpPr>
          <p:nvPr>
            <p:ph type="body" idx="4294967295"/>
          </p:nvPr>
        </p:nvSpPr>
        <p:spPr>
          <a:xfrm>
            <a:off x="523875" y="2324029"/>
            <a:ext cx="8098500" cy="213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Empirical Evaluation &amp;</a:t>
            </a:r>
            <a:endParaRPr sz="3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3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9" name="Google Shape;599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1290537" y="968961"/>
            <a:ext cx="6562925" cy="271013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8"/>
          <p:cNvSpPr txBox="1">
            <a:spLocks noGrp="1"/>
          </p:cNvSpPr>
          <p:nvPr>
            <p:ph type="body" idx="4294967295"/>
          </p:nvPr>
        </p:nvSpPr>
        <p:spPr>
          <a:xfrm>
            <a:off x="3767900" y="3575275"/>
            <a:ext cx="5191500" cy="163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Game </a:t>
            </a:r>
            <a:r>
              <a:rPr lang="en-US" altLang="zh-CN" sz="3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" sz="3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&amp;</a:t>
            </a:r>
            <a:endParaRPr sz="3800" b="1" dirty="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Knowledge Collection</a:t>
            </a:r>
            <a:endParaRPr sz="3800" b="1" dirty="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FindItOut (1)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8080200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Tutorial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241" y="0"/>
            <a:ext cx="66157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needs to identify the opponent’s </a:t>
            </a:r>
            <a:r>
              <a:rPr lang="en-US" altLang="zh-C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r>
              <a:rPr lang="zh-CN" alt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</a:t>
            </a:r>
            <a:endParaRPr lang="en-GB"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>
          <a:blip r:embed="rId3"/>
          <a:srcRect/>
          <a:stretch/>
        </p:blipFill>
        <p:spPr>
          <a:xfrm>
            <a:off x="2528241" y="695429"/>
            <a:ext cx="6615768" cy="3752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25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creates a question by selecting a template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l="165" t="1949" b="-1"/>
          <a:stretch/>
        </p:blipFill>
        <p:spPr>
          <a:xfrm>
            <a:off x="2539151" y="266288"/>
            <a:ext cx="6604849" cy="372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33;p32">
            <a:extLst>
              <a:ext uri="{FF2B5EF4-FFF2-40B4-BE49-F238E27FC236}">
                <a16:creationId xmlns:a16="http://schemas.microsoft.com/office/drawing/2014/main" id="{1FB06B5C-2C4D-DD15-4A74-B039E6B0E3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32" y="3997886"/>
            <a:ext cx="2202330" cy="1178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11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>
            <a:spLocks noGrp="1"/>
          </p:cNvSpPr>
          <p:nvPr>
            <p:ph type="title"/>
          </p:nvPr>
        </p:nvSpPr>
        <p:spPr>
          <a:xfrm>
            <a:off x="523875" y="556124"/>
            <a:ext cx="8081400" cy="36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Times New Roman"/>
                <a:ea typeface="Times New Roman"/>
                <a:cs typeface="Times New Roman"/>
                <a:sym typeface="Times New Roman"/>
              </a:rPr>
              <a:t>FindItOut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altLang="zh-CN" b="1" dirty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29"/>
          <p:cNvSpPr txBox="1">
            <a:spLocks noGrp="1"/>
          </p:cNvSpPr>
          <p:nvPr>
            <p:ph type="body" idx="1"/>
          </p:nvPr>
        </p:nvSpPr>
        <p:spPr>
          <a:xfrm>
            <a:off x="523875" y="1193925"/>
            <a:ext cx="1853565" cy="32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GaoleH</a:t>
            </a:r>
            <a:r>
              <a:rPr lang="en-GB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creates a question by inputting free text</a:t>
            </a:r>
          </a:p>
        </p:txBody>
      </p:sp>
      <p:sp>
        <p:nvSpPr>
          <p:cNvPr id="607" name="Google Shape;607;p29"/>
          <p:cNvSpPr txBox="1">
            <a:spLocks noGrp="1"/>
          </p:cNvSpPr>
          <p:nvPr>
            <p:ph type="sldNum" idx="12"/>
          </p:nvPr>
        </p:nvSpPr>
        <p:spPr>
          <a:xfrm>
            <a:off x="8467339" y="4684598"/>
            <a:ext cx="136800" cy="1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08" name="Google Shape;608;p29"/>
          <p:cNvPicPr preferRelativeResize="0"/>
          <p:nvPr/>
        </p:nvPicPr>
        <p:blipFill rotWithShape="1">
          <a:blip r:embed="rId3"/>
          <a:srcRect t="476" b="476"/>
          <a:stretch/>
        </p:blipFill>
        <p:spPr>
          <a:xfrm>
            <a:off x="2539151" y="753305"/>
            <a:ext cx="6604849" cy="372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74B0BBA-FD82-1849-B691-018C600555EE}"/>
              </a:ext>
            </a:extLst>
          </p:cNvPr>
          <p:cNvSpPr/>
          <p:nvPr/>
        </p:nvSpPr>
        <p:spPr>
          <a:xfrm>
            <a:off x="4084983" y="3468757"/>
            <a:ext cx="3568147" cy="834886"/>
          </a:xfrm>
          <a:prstGeom prst="ellipse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3223153"/>
      </p:ext>
    </p:extLst>
  </p:cSld>
  <p:clrMapOvr>
    <a:masterClrMapping/>
  </p:clrMapOvr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3024</Words>
  <Application>Microsoft Macintosh PowerPoint</Application>
  <PresentationFormat>On-screen Show (16:9)</PresentationFormat>
  <Paragraphs>317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Caveat</vt:lpstr>
      <vt:lpstr>Noto Sans Symbols</vt:lpstr>
      <vt:lpstr>Roboto Slab</vt:lpstr>
      <vt:lpstr>Arial</vt:lpstr>
      <vt:lpstr>Calibri</vt:lpstr>
      <vt:lpstr>Libre Franklin</vt:lpstr>
      <vt:lpstr>Poiret One</vt:lpstr>
      <vt:lpstr>Times New Roman</vt:lpstr>
      <vt:lpstr>TU Delft</vt:lpstr>
      <vt:lpstr>PowerPoint Presentation</vt:lpstr>
      <vt:lpstr>Motivation: AI Needs Plural Commonsense Knowledge</vt:lpstr>
      <vt:lpstr>Plural Commonsense Knowledge</vt:lpstr>
      <vt:lpstr>Idea: Gathering Different Types of Knowledge at Scale</vt:lpstr>
      <vt:lpstr>PowerPoint Presentation</vt:lpstr>
      <vt:lpstr>FindItOut (1)</vt:lpstr>
      <vt:lpstr>FindItOut (2)</vt:lpstr>
      <vt:lpstr>FindItOut (3)</vt:lpstr>
      <vt:lpstr>FindItOut (4)</vt:lpstr>
      <vt:lpstr>FindItOut (5)</vt:lpstr>
      <vt:lpstr>FindItOut (6)</vt:lpstr>
      <vt:lpstr>FindItOut (7)</vt:lpstr>
      <vt:lpstr>FindItOut (8)</vt:lpstr>
      <vt:lpstr>FindItOut (9)</vt:lpstr>
      <vt:lpstr>Quality Control &amp; Mechanics</vt:lpstr>
      <vt:lpstr>Quality Control &amp; Mechanics</vt:lpstr>
      <vt:lpstr>Knowledge Creation</vt:lpstr>
      <vt:lpstr>PowerPoint Presentation</vt:lpstr>
      <vt:lpstr>Experimental Setup</vt:lpstr>
      <vt:lpstr>Results - Knowledge Collection</vt:lpstr>
      <vt:lpstr>Results - Knowledge Collection</vt:lpstr>
      <vt:lpstr>Results - Knowledge Quality</vt:lpstr>
      <vt:lpstr>Results - Usefulness for AI Tasks</vt:lpstr>
      <vt:lpstr>Conclusions</vt:lpstr>
      <vt:lpstr>Thank you for your attention!</vt:lpstr>
      <vt:lpstr>Game Boards Generation</vt:lpstr>
      <vt:lpstr>Results - Knowledge Quality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Gaole He</cp:lastModifiedBy>
  <cp:revision>159</cp:revision>
  <dcterms:modified xsi:type="dcterms:W3CDTF">2022-04-29T09:27:27Z</dcterms:modified>
</cp:coreProperties>
</file>